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7" r:id="rId4"/>
    <p:sldId id="268" r:id="rId5"/>
    <p:sldId id="269" r:id="rId6"/>
    <p:sldId id="271" r:id="rId7"/>
    <p:sldId id="270" r:id="rId8"/>
    <p:sldId id="272" r:id="rId9"/>
    <p:sldId id="273" r:id="rId10"/>
    <p:sldId id="274" r:id="rId11"/>
    <p:sldId id="275" r:id="rId12"/>
    <p:sldId id="276" r:id="rId13"/>
    <p:sldId id="265" r:id="rId14"/>
    <p:sldId id="277" r:id="rId15"/>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howGuides="1">
      <p:cViewPr varScale="1">
        <p:scale>
          <a:sx n="67" d="100"/>
          <a:sy n="67" d="100"/>
        </p:scale>
        <p:origin x="1284"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1"/>
          <p:cNvGrpSpPr/>
          <p:nvPr userDrawn="1"/>
        </p:nvGrpSpPr>
        <p:grpSpPr>
          <a:xfrm>
            <a:off x="0" y="0"/>
            <a:ext cx="9144000" cy="6858000"/>
            <a:chOff x="0" y="0"/>
            <a:chExt cx="9144000" cy="6858000"/>
          </a:xfrm>
        </p:grpSpPr>
        <p:pic>
          <p:nvPicPr>
            <p:cNvPr id="5"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1002" y="44624"/>
              <a:ext cx="8545068" cy="104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5" name="Rectangle 3"/>
          <p:cNvSpPr>
            <a:spLocks noGrp="1" noChangeArrowheads="1"/>
          </p:cNvSpPr>
          <p:nvPr>
            <p:ph type="ctrTitle"/>
          </p:nvPr>
        </p:nvSpPr>
        <p:spPr>
          <a:xfrm>
            <a:off x="685800" y="2130425"/>
            <a:ext cx="7772400" cy="1470025"/>
          </a:xfrm>
        </p:spPr>
        <p:txBody>
          <a:bodyPr/>
          <a:lstStyle>
            <a:lvl1pPr>
              <a:defRPr sz="3600"/>
            </a:lvl1pPr>
          </a:lstStyle>
          <a:p>
            <a:pPr lvl="0"/>
            <a:r>
              <a:rPr lang="en-US" altLang="bg-BG" noProof="0"/>
              <a:t>Click to edit Master title style</a:t>
            </a:r>
            <a:endParaRPr lang="en-GB" altLang="bg-BG" noProof="0"/>
          </a:p>
        </p:txBody>
      </p:sp>
      <p:sp>
        <p:nvSpPr>
          <p:cNvPr id="3076" name="Rectangle 4"/>
          <p:cNvSpPr>
            <a:spLocks noGrp="1" noChangeArrowheads="1"/>
          </p:cNvSpPr>
          <p:nvPr>
            <p:ph type="subTitle" idx="1"/>
          </p:nvPr>
        </p:nvSpPr>
        <p:spPr>
          <a:xfrm>
            <a:off x="1371600" y="3886200"/>
            <a:ext cx="6400800" cy="1752600"/>
          </a:xfrm>
        </p:spPr>
        <p:txBody>
          <a:bodyPr/>
          <a:lstStyle>
            <a:lvl1pPr marL="0" indent="0" algn="ctr">
              <a:defRPr/>
            </a:lvl1pPr>
          </a:lstStyle>
          <a:p>
            <a:pPr lvl="0"/>
            <a:r>
              <a:rPr lang="en-US" altLang="bg-BG" noProof="0"/>
              <a:t>Click to edit Master subtitle style</a:t>
            </a:r>
            <a:endParaRPr lang="en-GB" altLang="bg-BG" noProof="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Tree>
    <p:extLst>
      <p:ext uri="{BB962C8B-B14F-4D97-AF65-F5344CB8AC3E}">
        <p14:creationId xmlns:p14="http://schemas.microsoft.com/office/powerpoint/2010/main" val="3222115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bg-B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10190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Content Placeholder 2"/>
          <p:cNvSpPr>
            <a:spLocks noGrp="1"/>
          </p:cNvSpPr>
          <p:nvPr>
            <p:ph sz="half" idx="1"/>
          </p:nvPr>
        </p:nvSpPr>
        <p:spPr>
          <a:xfrm>
            <a:off x="446088" y="2133600"/>
            <a:ext cx="40386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p:cNvSpPr>
            <a:spLocks noGrp="1"/>
          </p:cNvSpPr>
          <p:nvPr>
            <p:ph sz="half" idx="2"/>
          </p:nvPr>
        </p:nvSpPr>
        <p:spPr>
          <a:xfrm>
            <a:off x="4637088" y="2133600"/>
            <a:ext cx="40386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Tree>
    <p:extLst>
      <p:ext uri="{BB962C8B-B14F-4D97-AF65-F5344CB8AC3E}">
        <p14:creationId xmlns:p14="http://schemas.microsoft.com/office/powerpoint/2010/main" val="2872104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bg-B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Tree>
    <p:extLst>
      <p:ext uri="{BB962C8B-B14F-4D97-AF65-F5344CB8AC3E}">
        <p14:creationId xmlns:p14="http://schemas.microsoft.com/office/powerpoint/2010/main" val="954465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Tree>
    <p:extLst>
      <p:ext uri="{BB962C8B-B14F-4D97-AF65-F5344CB8AC3E}">
        <p14:creationId xmlns:p14="http://schemas.microsoft.com/office/powerpoint/2010/main" val="3842549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5486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bg-B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77246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bg-B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bg-B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00825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Tree>
    <p:extLst>
      <p:ext uri="{BB962C8B-B14F-4D97-AF65-F5344CB8AC3E}">
        <p14:creationId xmlns:p14="http://schemas.microsoft.com/office/powerpoint/2010/main" val="1009017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5750" y="1133475"/>
            <a:ext cx="2062163" cy="5391150"/>
          </a:xfrm>
        </p:spPr>
        <p:txBody>
          <a:bodyPr vert="eaVert"/>
          <a:lstStyle/>
          <a:p>
            <a:r>
              <a:rPr lang="en-US"/>
              <a:t>Click to edit Master title style</a:t>
            </a:r>
            <a:endParaRPr lang="bg-BG"/>
          </a:p>
        </p:txBody>
      </p:sp>
      <p:sp>
        <p:nvSpPr>
          <p:cNvPr id="3" name="Vertical Text Placeholder 2"/>
          <p:cNvSpPr>
            <a:spLocks noGrp="1"/>
          </p:cNvSpPr>
          <p:nvPr>
            <p:ph type="body" orient="vert" idx="1"/>
          </p:nvPr>
        </p:nvSpPr>
        <p:spPr>
          <a:xfrm>
            <a:off x="446088" y="1133475"/>
            <a:ext cx="6037262" cy="5391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Tree>
    <p:extLst>
      <p:ext uri="{BB962C8B-B14F-4D97-AF65-F5344CB8AC3E}">
        <p14:creationId xmlns:p14="http://schemas.microsoft.com/office/powerpoint/2010/main" val="2324481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0" y="0"/>
            <a:ext cx="9144000" cy="6858000"/>
            <a:chOff x="0" y="0"/>
            <a:chExt cx="9144000" cy="6858000"/>
          </a:xfrm>
        </p:grpSpPr>
        <p:pic>
          <p:nvPicPr>
            <p:cNvPr id="1033" name="Picture 9"/>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1"/>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11002" y="44624"/>
              <a:ext cx="8545068" cy="104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6" name="Rectangle 2"/>
          <p:cNvSpPr>
            <a:spLocks noGrp="1" noChangeArrowheads="1"/>
          </p:cNvSpPr>
          <p:nvPr>
            <p:ph type="title"/>
          </p:nvPr>
        </p:nvSpPr>
        <p:spPr bwMode="auto">
          <a:xfrm>
            <a:off x="468313" y="1133475"/>
            <a:ext cx="8229600" cy="92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bg-BG"/>
              <a:t>Click to edit Master title style</a:t>
            </a:r>
            <a:endParaRPr lang="en-GB" altLang="bg-BG"/>
          </a:p>
        </p:txBody>
      </p:sp>
      <p:sp>
        <p:nvSpPr>
          <p:cNvPr id="1027" name="Rectangle 3"/>
          <p:cNvSpPr>
            <a:spLocks noGrp="1" noChangeArrowheads="1"/>
          </p:cNvSpPr>
          <p:nvPr>
            <p:ph type="body" idx="1"/>
          </p:nvPr>
        </p:nvSpPr>
        <p:spPr bwMode="auto">
          <a:xfrm>
            <a:off x="446088" y="2133600"/>
            <a:ext cx="8229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bg-BG"/>
              <a:t>Click to edit Master text styles</a:t>
            </a:r>
          </a:p>
          <a:p>
            <a:pPr lvl="1"/>
            <a:r>
              <a:rPr lang="en-GB" altLang="bg-BG"/>
              <a:t>Second level</a:t>
            </a:r>
          </a:p>
          <a:p>
            <a:pPr lvl="2"/>
            <a:r>
              <a:rPr lang="en-GB" altLang="bg-BG"/>
              <a:t>Third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000">
          <a:solidFill>
            <a:schemeClr val="tx2"/>
          </a:solidFill>
          <a:latin typeface="+mj-lt"/>
          <a:ea typeface="+mj-ea"/>
          <a:cs typeface="+mj-cs"/>
        </a:defRPr>
      </a:lvl1pPr>
      <a:lvl2pPr algn="ctr" rtl="0" eaLnBrk="1" fontAlgn="base" hangingPunct="1">
        <a:spcBef>
          <a:spcPct val="0"/>
        </a:spcBef>
        <a:spcAft>
          <a:spcPct val="0"/>
        </a:spcAft>
        <a:defRPr sz="4000">
          <a:solidFill>
            <a:schemeClr val="tx2"/>
          </a:solidFill>
          <a:latin typeface="Trebuchet MS" pitchFamily="34" charset="0"/>
        </a:defRPr>
      </a:lvl2pPr>
      <a:lvl3pPr algn="ctr" rtl="0" eaLnBrk="1" fontAlgn="base" hangingPunct="1">
        <a:spcBef>
          <a:spcPct val="0"/>
        </a:spcBef>
        <a:spcAft>
          <a:spcPct val="0"/>
        </a:spcAft>
        <a:defRPr sz="4000">
          <a:solidFill>
            <a:schemeClr val="tx2"/>
          </a:solidFill>
          <a:latin typeface="Trebuchet MS" pitchFamily="34" charset="0"/>
        </a:defRPr>
      </a:lvl3pPr>
      <a:lvl4pPr algn="ctr" rtl="0" eaLnBrk="1" fontAlgn="base" hangingPunct="1">
        <a:spcBef>
          <a:spcPct val="0"/>
        </a:spcBef>
        <a:spcAft>
          <a:spcPct val="0"/>
        </a:spcAft>
        <a:defRPr sz="4000">
          <a:solidFill>
            <a:schemeClr val="tx2"/>
          </a:solidFill>
          <a:latin typeface="Trebuchet MS" pitchFamily="34" charset="0"/>
        </a:defRPr>
      </a:lvl4pPr>
      <a:lvl5pPr algn="ctr" rtl="0" eaLnBrk="1" fontAlgn="base" hangingPunct="1">
        <a:spcBef>
          <a:spcPct val="0"/>
        </a:spcBef>
        <a:spcAft>
          <a:spcPct val="0"/>
        </a:spcAft>
        <a:defRPr sz="4000">
          <a:solidFill>
            <a:schemeClr val="tx2"/>
          </a:solidFill>
          <a:latin typeface="Trebuchet MS" pitchFamily="34" charset="0"/>
        </a:defRPr>
      </a:lvl5pPr>
      <a:lvl6pPr marL="457200" algn="ctr" rtl="0" eaLnBrk="1" fontAlgn="base" hangingPunct="1">
        <a:spcBef>
          <a:spcPct val="0"/>
        </a:spcBef>
        <a:spcAft>
          <a:spcPct val="0"/>
        </a:spcAft>
        <a:defRPr sz="4000">
          <a:solidFill>
            <a:schemeClr val="tx2"/>
          </a:solidFill>
          <a:latin typeface="Trebuchet MS" pitchFamily="34" charset="0"/>
        </a:defRPr>
      </a:lvl6pPr>
      <a:lvl7pPr marL="914400" algn="ctr" rtl="0" eaLnBrk="1" fontAlgn="base" hangingPunct="1">
        <a:spcBef>
          <a:spcPct val="0"/>
        </a:spcBef>
        <a:spcAft>
          <a:spcPct val="0"/>
        </a:spcAft>
        <a:defRPr sz="4000">
          <a:solidFill>
            <a:schemeClr val="tx2"/>
          </a:solidFill>
          <a:latin typeface="Trebuchet MS" pitchFamily="34" charset="0"/>
        </a:defRPr>
      </a:lvl7pPr>
      <a:lvl8pPr marL="1371600" algn="ctr" rtl="0" eaLnBrk="1" fontAlgn="base" hangingPunct="1">
        <a:spcBef>
          <a:spcPct val="0"/>
        </a:spcBef>
        <a:spcAft>
          <a:spcPct val="0"/>
        </a:spcAft>
        <a:defRPr sz="4000">
          <a:solidFill>
            <a:schemeClr val="tx2"/>
          </a:solidFill>
          <a:latin typeface="Trebuchet MS" pitchFamily="34" charset="0"/>
        </a:defRPr>
      </a:lvl8pPr>
      <a:lvl9pPr marL="1828800" algn="ctr" rtl="0" eaLnBrk="1" fontAlgn="base" hangingPunct="1">
        <a:spcBef>
          <a:spcPct val="0"/>
        </a:spcBef>
        <a:spcAft>
          <a:spcPct val="0"/>
        </a:spcAft>
        <a:defRPr sz="4000">
          <a:solidFill>
            <a:schemeClr val="tx2"/>
          </a:solidFill>
          <a:latin typeface="Trebuchet MS" pitchFamily="34" charset="0"/>
        </a:defRPr>
      </a:lvl9pPr>
    </p:titleStyle>
    <p:bodyStyle>
      <a:lvl1pPr marL="342900" indent="-342900" algn="l" rtl="0" eaLnBrk="1" fontAlgn="base" hangingPunct="1">
        <a:spcBef>
          <a:spcPct val="20000"/>
        </a:spcBef>
        <a:spcAft>
          <a:spcPct val="0"/>
        </a:spcAft>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grida.no/resources/6933"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ltLang="bg-BG" sz="4400" dirty="0"/>
              <a:t>Microplastics</a:t>
            </a:r>
            <a:endParaRPr lang="bg-BG" altLang="bg-BG" sz="4400" dirty="0"/>
          </a:p>
        </p:txBody>
      </p:sp>
      <p:sp>
        <p:nvSpPr>
          <p:cNvPr id="2051" name="Rectangle 3"/>
          <p:cNvSpPr>
            <a:spLocks noGrp="1" noChangeArrowheads="1"/>
          </p:cNvSpPr>
          <p:nvPr>
            <p:ph type="subTitle" idx="1"/>
          </p:nvPr>
        </p:nvSpPr>
        <p:spPr/>
        <p:txBody>
          <a:bodyPr/>
          <a:lstStyle/>
          <a:p>
            <a:endParaRPr lang="bg-BG" altLang="bg-BG"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9217B-7586-4B7E-A5B2-2437DC0CF1A6}"/>
              </a:ext>
            </a:extLst>
          </p:cNvPr>
          <p:cNvSpPr>
            <a:spLocks noGrp="1"/>
          </p:cNvSpPr>
          <p:nvPr>
            <p:ph type="title"/>
          </p:nvPr>
        </p:nvSpPr>
        <p:spPr/>
        <p:txBody>
          <a:bodyPr/>
          <a:lstStyle/>
          <a:p>
            <a:r>
              <a:rPr lang="en-US" dirty="0"/>
              <a:t>What are microplastics?</a:t>
            </a:r>
            <a:endParaRPr lang="en-GB" dirty="0"/>
          </a:p>
        </p:txBody>
      </p:sp>
      <p:sp>
        <p:nvSpPr>
          <p:cNvPr id="3" name="Content Placeholder 2">
            <a:extLst>
              <a:ext uri="{FF2B5EF4-FFF2-40B4-BE49-F238E27FC236}">
                <a16:creationId xmlns:a16="http://schemas.microsoft.com/office/drawing/2014/main" id="{147BB9D7-0AF4-4587-A884-6543A0E0DD9B}"/>
              </a:ext>
            </a:extLst>
          </p:cNvPr>
          <p:cNvSpPr>
            <a:spLocks noGrp="1"/>
          </p:cNvSpPr>
          <p:nvPr>
            <p:ph idx="1"/>
          </p:nvPr>
        </p:nvSpPr>
        <p:spPr/>
        <p:txBody>
          <a:bodyPr>
            <a:normAutofit fontScale="85000" lnSpcReduction="20000"/>
          </a:bodyPr>
          <a:lstStyle/>
          <a:p>
            <a:pPr marL="457200" indent="-457200">
              <a:buFont typeface="Arial" panose="020B0604020202020204" pitchFamily="34" charset="0"/>
              <a:buChar char="•"/>
            </a:pPr>
            <a:r>
              <a:rPr lang="en-GB" dirty="0">
                <a:solidFill>
                  <a:schemeClr val="accent1">
                    <a:lumMod val="50000"/>
                  </a:schemeClr>
                </a:solidFill>
              </a:rPr>
              <a:t>Microplastics</a:t>
            </a:r>
            <a:r>
              <a:rPr lang="en-GB" dirty="0"/>
              <a:t> are plastic items with a diameter of </a:t>
            </a:r>
            <a:r>
              <a:rPr lang="en-GB" dirty="0">
                <a:solidFill>
                  <a:schemeClr val="accent1">
                    <a:lumMod val="50000"/>
                  </a:schemeClr>
                </a:solidFill>
              </a:rPr>
              <a:t>less than 5 mm.</a:t>
            </a:r>
          </a:p>
          <a:p>
            <a:pPr marL="457200" indent="-457200">
              <a:buFont typeface="Arial" panose="020B0604020202020204" pitchFamily="34" charset="0"/>
              <a:buChar char="•"/>
            </a:pPr>
            <a:r>
              <a:rPr lang="en-GB" dirty="0"/>
              <a:t>Microplastic pollution occurs everywhere in the marine environment.</a:t>
            </a:r>
          </a:p>
          <a:p>
            <a:pPr marL="457200" indent="-457200">
              <a:buFont typeface="Arial" panose="020B0604020202020204" pitchFamily="34" charset="0"/>
              <a:buChar char="•"/>
            </a:pPr>
            <a:r>
              <a:rPr lang="en-GB" dirty="0"/>
              <a:t>The chemical reactions in which microparticles take part and how these particles affect organisms is still under study.</a:t>
            </a:r>
          </a:p>
          <a:p>
            <a:pPr marL="457200" indent="-457200">
              <a:buFont typeface="Arial" panose="020B0604020202020204" pitchFamily="34" charset="0"/>
              <a:buChar char="•"/>
            </a:pPr>
            <a:r>
              <a:rPr lang="en-GB" dirty="0"/>
              <a:t>Research about the effects of nanoparticles, smaller than 1 </a:t>
            </a:r>
            <a:r>
              <a:rPr lang="el-GR" b="0" i="0" dirty="0">
                <a:solidFill>
                  <a:srgbClr val="202122"/>
                </a:solidFill>
                <a:effectLst/>
              </a:rPr>
              <a:t>μ</a:t>
            </a:r>
            <a:r>
              <a:rPr lang="en-GB" b="0" i="0" dirty="0">
                <a:solidFill>
                  <a:srgbClr val="202122"/>
                </a:solidFill>
                <a:effectLst/>
              </a:rPr>
              <a:t>m, is also ongoing.</a:t>
            </a:r>
          </a:p>
          <a:p>
            <a:pPr marL="457200" indent="-457200">
              <a:buFont typeface="Arial" panose="020B0604020202020204" pitchFamily="34" charset="0"/>
              <a:buChar char="•"/>
            </a:pPr>
            <a:r>
              <a:rPr lang="en-GB" dirty="0">
                <a:solidFill>
                  <a:srgbClr val="202122"/>
                </a:solidFill>
              </a:rPr>
              <a:t>Microplastics and </a:t>
            </a:r>
            <a:r>
              <a:rPr lang="en-GB" dirty="0" err="1">
                <a:solidFill>
                  <a:srgbClr val="202122"/>
                </a:solidFill>
              </a:rPr>
              <a:t>nanoplastics</a:t>
            </a:r>
            <a:r>
              <a:rPr lang="en-GB" dirty="0">
                <a:solidFill>
                  <a:srgbClr val="202122"/>
                </a:solidFill>
              </a:rPr>
              <a:t> may have potential impacts on ecosystems.</a:t>
            </a:r>
            <a:endParaRPr lang="en-GB" dirty="0"/>
          </a:p>
        </p:txBody>
      </p:sp>
    </p:spTree>
    <p:extLst>
      <p:ext uri="{BB962C8B-B14F-4D97-AF65-F5344CB8AC3E}">
        <p14:creationId xmlns:p14="http://schemas.microsoft.com/office/powerpoint/2010/main" val="812059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C958A5F-1D0B-472C-B011-EBAFA308C49E}"/>
              </a:ext>
            </a:extLst>
          </p:cNvPr>
          <p:cNvSpPr/>
          <p:nvPr/>
        </p:nvSpPr>
        <p:spPr>
          <a:xfrm>
            <a:off x="4419600" y="228600"/>
            <a:ext cx="762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0B60F817-71F9-43A1-8926-1EEE25F40103}"/>
              </a:ext>
            </a:extLst>
          </p:cNvPr>
          <p:cNvPicPr>
            <a:picLocks noChangeAspect="1"/>
          </p:cNvPicPr>
          <p:nvPr/>
        </p:nvPicPr>
        <p:blipFill rotWithShape="1">
          <a:blip r:embed="rId2">
            <a:extLst>
              <a:ext uri="{28A0092B-C50C-407E-A947-70E740481C1C}">
                <a14:useLocalDpi xmlns:a14="http://schemas.microsoft.com/office/drawing/2010/main" val="0"/>
              </a:ext>
            </a:extLst>
          </a:blip>
          <a:srcRect l="30308" r="29957"/>
          <a:stretch/>
        </p:blipFill>
        <p:spPr bwMode="auto">
          <a:xfrm>
            <a:off x="0" y="7620"/>
            <a:ext cx="4495800" cy="6850380"/>
          </a:xfrm>
          <a:prstGeom prst="rect">
            <a:avLst/>
          </a:prstGeom>
          <a:noFill/>
          <a:ln>
            <a:noFill/>
          </a:ln>
        </p:spPr>
      </p:pic>
      <p:sp>
        <p:nvSpPr>
          <p:cNvPr id="3" name="TextBox 2">
            <a:extLst>
              <a:ext uri="{FF2B5EF4-FFF2-40B4-BE49-F238E27FC236}">
                <a16:creationId xmlns:a16="http://schemas.microsoft.com/office/drawing/2014/main" id="{F98FA6FF-1923-4D7C-A79B-86481E7BDCF3}"/>
              </a:ext>
            </a:extLst>
          </p:cNvPr>
          <p:cNvSpPr txBox="1"/>
          <p:nvPr/>
        </p:nvSpPr>
        <p:spPr>
          <a:xfrm>
            <a:off x="4800600" y="2667000"/>
            <a:ext cx="3810000" cy="3477875"/>
          </a:xfrm>
          <a:prstGeom prst="rect">
            <a:avLst/>
          </a:prstGeom>
          <a:noFill/>
        </p:spPr>
        <p:txBody>
          <a:bodyPr wrap="square" rtlCol="0">
            <a:spAutoFit/>
          </a:bodyPr>
          <a:lstStyle/>
          <a:p>
            <a:r>
              <a:rPr lang="en-GB" sz="2000" dirty="0">
                <a:solidFill>
                  <a:schemeClr val="accent1">
                    <a:lumMod val="50000"/>
                  </a:schemeClr>
                </a:solidFill>
                <a:latin typeface="+mn-lt"/>
              </a:rPr>
              <a:t>Microparticles:</a:t>
            </a:r>
            <a:r>
              <a:rPr lang="en-GB" sz="2000" dirty="0">
                <a:latin typeface="+mn-lt"/>
              </a:rPr>
              <a:t> less than 5 mm</a:t>
            </a:r>
          </a:p>
          <a:p>
            <a:pPr marL="742950" lvl="1" indent="-285750">
              <a:buFont typeface="Arial" panose="020B0604020202020204" pitchFamily="34" charset="0"/>
              <a:buChar char="•"/>
            </a:pPr>
            <a:r>
              <a:rPr lang="en-GB" sz="2000" dirty="0">
                <a:latin typeface="+mn-lt"/>
              </a:rPr>
              <a:t>large: 1 – 5 mm</a:t>
            </a:r>
          </a:p>
          <a:p>
            <a:pPr marL="742950" lvl="1" indent="-285750">
              <a:buFont typeface="Arial" panose="020B0604020202020204" pitchFamily="34" charset="0"/>
              <a:buChar char="•"/>
            </a:pPr>
            <a:r>
              <a:rPr lang="en-GB" sz="2000" dirty="0">
                <a:latin typeface="+mn-lt"/>
              </a:rPr>
              <a:t>small: less than 1 mm</a:t>
            </a:r>
          </a:p>
          <a:p>
            <a:r>
              <a:rPr lang="en-GB" sz="2000" dirty="0">
                <a:solidFill>
                  <a:schemeClr val="accent1">
                    <a:lumMod val="50000"/>
                  </a:schemeClr>
                </a:solidFill>
                <a:latin typeface="+mn-lt"/>
              </a:rPr>
              <a:t>Nanomaterial: </a:t>
            </a:r>
            <a:r>
              <a:rPr lang="en-GB" sz="2000" dirty="0">
                <a:latin typeface="+mn-lt"/>
              </a:rPr>
              <a:t>particle aggregate or agglomerate with size range 1 – 100 nm </a:t>
            </a:r>
          </a:p>
          <a:p>
            <a:r>
              <a:rPr lang="en-GB" dirty="0">
                <a:latin typeface="+mn-lt"/>
              </a:rPr>
              <a:t>(1 nm = 10</a:t>
            </a:r>
            <a:r>
              <a:rPr lang="en-GB" baseline="30000" dirty="0">
                <a:latin typeface="+mn-lt"/>
              </a:rPr>
              <a:t>-9</a:t>
            </a:r>
            <a:r>
              <a:rPr lang="en-GB" dirty="0">
                <a:latin typeface="+mn-lt"/>
              </a:rPr>
              <a:t> m or one millionth of a millimetre)</a:t>
            </a:r>
          </a:p>
          <a:p>
            <a:endParaRPr lang="en-GB" sz="2000" dirty="0">
              <a:latin typeface="+mn-lt"/>
            </a:endParaRPr>
          </a:p>
          <a:p>
            <a:r>
              <a:rPr lang="en-GB" sz="2000" dirty="0">
                <a:latin typeface="+mn-lt"/>
              </a:rPr>
              <a:t>Ingested by invertebrates and filter feeders</a:t>
            </a:r>
          </a:p>
        </p:txBody>
      </p:sp>
    </p:spTree>
    <p:extLst>
      <p:ext uri="{BB962C8B-B14F-4D97-AF65-F5344CB8AC3E}">
        <p14:creationId xmlns:p14="http://schemas.microsoft.com/office/powerpoint/2010/main" val="2988866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751D0-E0D9-4D81-8338-AB1C08C067D9}"/>
              </a:ext>
            </a:extLst>
          </p:cNvPr>
          <p:cNvSpPr>
            <a:spLocks noGrp="1"/>
          </p:cNvSpPr>
          <p:nvPr>
            <p:ph type="title"/>
          </p:nvPr>
        </p:nvSpPr>
        <p:spPr/>
        <p:txBody>
          <a:bodyPr/>
          <a:lstStyle/>
          <a:p>
            <a:r>
              <a:rPr lang="en-GB" dirty="0"/>
              <a:t>How microplastics are generated</a:t>
            </a:r>
          </a:p>
        </p:txBody>
      </p:sp>
      <p:sp>
        <p:nvSpPr>
          <p:cNvPr id="3" name="Content Placeholder 2">
            <a:extLst>
              <a:ext uri="{FF2B5EF4-FFF2-40B4-BE49-F238E27FC236}">
                <a16:creationId xmlns:a16="http://schemas.microsoft.com/office/drawing/2014/main" id="{4B3216CC-6621-4B19-8F76-CBC5C0171764}"/>
              </a:ext>
            </a:extLst>
          </p:cNvPr>
          <p:cNvSpPr>
            <a:spLocks noGrp="1"/>
          </p:cNvSpPr>
          <p:nvPr>
            <p:ph idx="1"/>
          </p:nvPr>
        </p:nvSpPr>
        <p:spPr/>
        <p:txBody>
          <a:bodyPr>
            <a:normAutofit fontScale="92500" lnSpcReduction="20000"/>
          </a:bodyPr>
          <a:lstStyle/>
          <a:p>
            <a:r>
              <a:rPr lang="en-GB" dirty="0"/>
              <a:t>Sources of microplastic particles</a:t>
            </a:r>
          </a:p>
          <a:p>
            <a:pPr marL="0" indent="0"/>
            <a:r>
              <a:rPr lang="en-GB" dirty="0">
                <a:solidFill>
                  <a:schemeClr val="accent1">
                    <a:lumMod val="50000"/>
                  </a:schemeClr>
                </a:solidFill>
              </a:rPr>
              <a:t>Primary: made on purpose </a:t>
            </a:r>
          </a:p>
          <a:p>
            <a:pPr marL="857250" lvl="1" indent="-457200">
              <a:buFont typeface="Arial" panose="020B0604020202020204" pitchFamily="34" charset="0"/>
              <a:buChar char="•"/>
            </a:pPr>
            <a:r>
              <a:rPr lang="en-GB" dirty="0"/>
              <a:t>cosmetic products </a:t>
            </a:r>
          </a:p>
          <a:p>
            <a:pPr marL="857250" lvl="1" indent="-457200">
              <a:buFont typeface="Arial" panose="020B0604020202020204" pitchFamily="34" charset="0"/>
              <a:buChar char="•"/>
            </a:pPr>
            <a:r>
              <a:rPr lang="en-GB" dirty="0"/>
              <a:t>abrasive media for cleaning applications</a:t>
            </a:r>
          </a:p>
          <a:p>
            <a:pPr marL="0" indent="0"/>
            <a:r>
              <a:rPr lang="en-GB" dirty="0">
                <a:solidFill>
                  <a:schemeClr val="accent1">
                    <a:lumMod val="50000"/>
                  </a:schemeClr>
                </a:solidFill>
              </a:rPr>
              <a:t>Secondary: variety of sources</a:t>
            </a:r>
          </a:p>
          <a:p>
            <a:pPr marL="857250" lvl="1" indent="-457200">
              <a:buFont typeface="Arial" panose="020B0604020202020204" pitchFamily="34" charset="0"/>
              <a:buChar char="•"/>
            </a:pPr>
            <a:r>
              <a:rPr lang="en-GB" dirty="0"/>
              <a:t>accidental release of primary plastics</a:t>
            </a:r>
          </a:p>
          <a:p>
            <a:pPr marL="857250" lvl="1" indent="-457200">
              <a:buFont typeface="Arial" panose="020B0604020202020204" pitchFamily="34" charset="0"/>
              <a:buChar char="•"/>
            </a:pPr>
            <a:r>
              <a:rPr lang="en-GB" dirty="0"/>
              <a:t>industrial waste and by-products</a:t>
            </a:r>
          </a:p>
          <a:p>
            <a:pPr marL="857250" lvl="1" indent="-457200">
              <a:buFont typeface="Arial" panose="020B0604020202020204" pitchFamily="34" charset="0"/>
              <a:buChar char="•"/>
            </a:pPr>
            <a:r>
              <a:rPr lang="en-GB" dirty="0"/>
              <a:t>wear and tear of plastic products during normal use (textiles, paints, car tyres, etc.)</a:t>
            </a:r>
          </a:p>
          <a:p>
            <a:pPr marL="857250" lvl="1" indent="-457200">
              <a:buFont typeface="Arial" panose="020B0604020202020204" pitchFamily="34" charset="0"/>
              <a:buChar char="•"/>
            </a:pPr>
            <a:r>
              <a:rPr lang="en-GB" dirty="0"/>
              <a:t>particles and fibres</a:t>
            </a:r>
          </a:p>
          <a:p>
            <a:endParaRPr lang="en-GB" dirty="0"/>
          </a:p>
          <a:p>
            <a:endParaRPr lang="en-GB" dirty="0"/>
          </a:p>
        </p:txBody>
      </p:sp>
    </p:spTree>
    <p:extLst>
      <p:ext uri="{BB962C8B-B14F-4D97-AF65-F5344CB8AC3E}">
        <p14:creationId xmlns:p14="http://schemas.microsoft.com/office/powerpoint/2010/main" val="3340663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7A55EBE-717B-452D-B49E-A8BAC89C278B}"/>
              </a:ext>
            </a:extLst>
          </p:cNvPr>
          <p:cNvSpPr/>
          <p:nvPr/>
        </p:nvSpPr>
        <p:spPr>
          <a:xfrm>
            <a:off x="0" y="0"/>
            <a:ext cx="91440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109BD52D-2714-42E0-B78B-196FF6173675}"/>
              </a:ext>
            </a:extLst>
          </p:cNvPr>
          <p:cNvPicPr>
            <a:picLocks noChangeAspect="1"/>
          </p:cNvPicPr>
          <p:nvPr/>
        </p:nvPicPr>
        <p:blipFill rotWithShape="1">
          <a:blip r:embed="rId2">
            <a:extLst>
              <a:ext uri="{28A0092B-C50C-407E-A947-70E740481C1C}">
                <a14:useLocalDpi xmlns:a14="http://schemas.microsoft.com/office/drawing/2010/main" val="0"/>
              </a:ext>
            </a:extLst>
          </a:blip>
          <a:srcRect l="5712" r="6735"/>
          <a:stretch/>
        </p:blipFill>
        <p:spPr bwMode="auto">
          <a:xfrm>
            <a:off x="17563" y="558800"/>
            <a:ext cx="9108874" cy="6299200"/>
          </a:xfrm>
          <a:prstGeom prst="rect">
            <a:avLst/>
          </a:prstGeom>
          <a:noFill/>
          <a:ln>
            <a:noFill/>
          </a:ln>
        </p:spPr>
      </p:pic>
    </p:spTree>
    <p:extLst>
      <p:ext uri="{BB962C8B-B14F-4D97-AF65-F5344CB8AC3E}">
        <p14:creationId xmlns:p14="http://schemas.microsoft.com/office/powerpoint/2010/main" val="1010261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F2B93-4E43-490B-8C9E-AAC665B95BDA}"/>
              </a:ext>
            </a:extLst>
          </p:cNvPr>
          <p:cNvSpPr>
            <a:spLocks noGrp="1"/>
          </p:cNvSpPr>
          <p:nvPr>
            <p:ph type="title"/>
          </p:nvPr>
        </p:nvSpPr>
        <p:spPr/>
        <p:txBody>
          <a:bodyPr/>
          <a:lstStyle/>
          <a:p>
            <a:r>
              <a:rPr lang="en-GB" dirty="0"/>
              <a:t>How plastics enter the food web</a:t>
            </a:r>
          </a:p>
        </p:txBody>
      </p:sp>
      <p:sp>
        <p:nvSpPr>
          <p:cNvPr id="3" name="Content Placeholder 2">
            <a:extLst>
              <a:ext uri="{FF2B5EF4-FFF2-40B4-BE49-F238E27FC236}">
                <a16:creationId xmlns:a16="http://schemas.microsoft.com/office/drawing/2014/main" id="{917D1AE8-07F3-4F63-AE39-FBB69173EC43}"/>
              </a:ext>
            </a:extLst>
          </p:cNvPr>
          <p:cNvSpPr>
            <a:spLocks noGrp="1"/>
          </p:cNvSpPr>
          <p:nvPr>
            <p:ph idx="1"/>
          </p:nvPr>
        </p:nvSpPr>
        <p:spPr/>
        <p:txBody>
          <a:bodyPr>
            <a:normAutofit fontScale="85000" lnSpcReduction="20000"/>
          </a:bodyPr>
          <a:lstStyle/>
          <a:p>
            <a:pPr marL="457200" indent="-457200">
              <a:buFont typeface="Arial" panose="020B0604020202020204" pitchFamily="34" charset="0"/>
              <a:buChar char="•"/>
            </a:pPr>
            <a:r>
              <a:rPr lang="en-GB" dirty="0"/>
              <a:t>Swallowed by fish, mammals, birds, other sea animals</a:t>
            </a:r>
          </a:p>
          <a:p>
            <a:pPr marL="457200" indent="-457200">
              <a:buFont typeface="Arial" panose="020B0604020202020204" pitchFamily="34" charset="0"/>
              <a:buChar char="•"/>
            </a:pPr>
            <a:r>
              <a:rPr lang="en-GB" dirty="0"/>
              <a:t>Microplastics are similar in size to sediment and suspended particulate matter</a:t>
            </a:r>
          </a:p>
          <a:p>
            <a:pPr marL="457200" indent="-457200">
              <a:buFont typeface="Arial" panose="020B0604020202020204" pitchFamily="34" charset="0"/>
              <a:buChar char="•"/>
            </a:pPr>
            <a:r>
              <a:rPr lang="en-GB" dirty="0"/>
              <a:t>Filter feeding or sediment ingesting organisms ingest small plastic particles</a:t>
            </a:r>
          </a:p>
          <a:p>
            <a:pPr marL="457200" indent="-457200">
              <a:buFont typeface="Arial" panose="020B0604020202020204" pitchFamily="34" charset="0"/>
              <a:buChar char="•"/>
            </a:pPr>
            <a:r>
              <a:rPr lang="en-GB" dirty="0"/>
              <a:t>Some particles may not be excreted and remain in the digestive system of individual animals</a:t>
            </a:r>
          </a:p>
          <a:p>
            <a:pPr marL="457200" indent="-457200">
              <a:buFont typeface="Arial" panose="020B0604020202020204" pitchFamily="34" charset="0"/>
              <a:buChar char="•"/>
            </a:pPr>
            <a:r>
              <a:rPr lang="en-GB" dirty="0"/>
              <a:t>When an animal with microplastics in its body is eaten by a predator the microparticles travel up the food web</a:t>
            </a:r>
          </a:p>
        </p:txBody>
      </p:sp>
    </p:spTree>
    <p:extLst>
      <p:ext uri="{BB962C8B-B14F-4D97-AF65-F5344CB8AC3E}">
        <p14:creationId xmlns:p14="http://schemas.microsoft.com/office/powerpoint/2010/main" val="2905301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6F87E4-F9AC-4203-B38E-9EAE01406739}"/>
              </a:ext>
            </a:extLst>
          </p:cNvPr>
          <p:cNvPicPr>
            <a:picLocks noChangeAspect="1"/>
          </p:cNvPicPr>
          <p:nvPr/>
        </p:nvPicPr>
        <p:blipFill rotWithShape="1">
          <a:blip r:embed="rId2">
            <a:extLst>
              <a:ext uri="{28A0092B-C50C-407E-A947-70E740481C1C}">
                <a14:useLocalDpi xmlns:a14="http://schemas.microsoft.com/office/drawing/2010/main" val="0"/>
              </a:ext>
            </a:extLst>
          </a:blip>
          <a:srcRect l="9664" r="9438"/>
          <a:stretch/>
        </p:blipFill>
        <p:spPr bwMode="auto">
          <a:xfrm>
            <a:off x="0" y="18669"/>
            <a:ext cx="9144000" cy="6839331"/>
          </a:xfrm>
          <a:prstGeom prst="rect">
            <a:avLst/>
          </a:prstGeom>
          <a:noFill/>
          <a:ln>
            <a:noFill/>
          </a:ln>
        </p:spPr>
      </p:pic>
    </p:spTree>
    <p:extLst>
      <p:ext uri="{BB962C8B-B14F-4D97-AF65-F5344CB8AC3E}">
        <p14:creationId xmlns:p14="http://schemas.microsoft.com/office/powerpoint/2010/main" val="3914679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E2F4F-F2A8-4AED-A312-0ABF13145192}"/>
              </a:ext>
            </a:extLst>
          </p:cNvPr>
          <p:cNvSpPr>
            <a:spLocks noGrp="1"/>
          </p:cNvSpPr>
          <p:nvPr>
            <p:ph type="title"/>
          </p:nvPr>
        </p:nvSpPr>
        <p:spPr/>
        <p:txBody>
          <a:bodyPr>
            <a:normAutofit fontScale="90000"/>
          </a:bodyPr>
          <a:lstStyle/>
          <a:p>
            <a:r>
              <a:rPr lang="en-GB" dirty="0"/>
              <a:t>Plastic bioaccumulation </a:t>
            </a:r>
            <a:br>
              <a:rPr lang="en-GB" dirty="0"/>
            </a:br>
            <a:r>
              <a:rPr lang="en-GB" dirty="0"/>
              <a:t>in the food web</a:t>
            </a:r>
          </a:p>
        </p:txBody>
      </p:sp>
      <p:sp>
        <p:nvSpPr>
          <p:cNvPr id="3" name="Content Placeholder 2">
            <a:extLst>
              <a:ext uri="{FF2B5EF4-FFF2-40B4-BE49-F238E27FC236}">
                <a16:creationId xmlns:a16="http://schemas.microsoft.com/office/drawing/2014/main" id="{366B2EAD-178A-4573-B25E-B93A7B0294F2}"/>
              </a:ext>
            </a:extLst>
          </p:cNvPr>
          <p:cNvSpPr>
            <a:spLocks noGrp="1"/>
          </p:cNvSpPr>
          <p:nvPr>
            <p:ph idx="1"/>
          </p:nvPr>
        </p:nvSpPr>
        <p:spPr>
          <a:xfrm>
            <a:off x="446088" y="2286000"/>
            <a:ext cx="8229600" cy="4391025"/>
          </a:xfrm>
        </p:spPr>
        <p:txBody>
          <a:bodyPr>
            <a:normAutofit fontScale="77500" lnSpcReduction="20000"/>
          </a:bodyPr>
          <a:lstStyle/>
          <a:p>
            <a:pPr marL="457200" indent="-457200">
              <a:buFont typeface="Arial" panose="020B0604020202020204" pitchFamily="34" charset="0"/>
              <a:buChar char="•"/>
            </a:pPr>
            <a:r>
              <a:rPr lang="en-GB" dirty="0"/>
              <a:t>Zooplankton and other invertebrates ingest plastic particles and fibres</a:t>
            </a:r>
          </a:p>
          <a:p>
            <a:pPr marL="457200" indent="-457200">
              <a:buFont typeface="Arial" panose="020B0604020202020204" pitchFamily="34" charset="0"/>
              <a:buChar char="•"/>
            </a:pPr>
            <a:r>
              <a:rPr lang="en-GB" dirty="0"/>
              <a:t>Zooplankton usually excrete the particles within hours but microplastics may remain in the organism for up to seven days in laboratory conditions</a:t>
            </a:r>
          </a:p>
          <a:p>
            <a:pPr marL="457200" indent="-457200">
              <a:buFont typeface="Arial" panose="020B0604020202020204" pitchFamily="34" charset="0"/>
              <a:buChar char="•"/>
            </a:pPr>
            <a:r>
              <a:rPr lang="en-GB" dirty="0"/>
              <a:t>Ingestion of polystyrene particles by zooplankton significantly decreases their nutritional intake, since plastic provides zero energy, and may affect how these organisms deal with food shortages</a:t>
            </a:r>
          </a:p>
          <a:p>
            <a:pPr marL="457200" indent="-457200">
              <a:buFont typeface="Arial" panose="020B0604020202020204" pitchFamily="34" charset="0"/>
              <a:buChar char="•"/>
            </a:pPr>
            <a:r>
              <a:rPr lang="en-GB" dirty="0"/>
              <a:t>Microplastics affect also reproduction</a:t>
            </a:r>
          </a:p>
          <a:p>
            <a:pPr marL="457200" indent="-457200">
              <a:buFont typeface="Arial" panose="020B0604020202020204" pitchFamily="34" charset="0"/>
              <a:buChar char="•"/>
            </a:pPr>
            <a:r>
              <a:rPr lang="en-GB" dirty="0"/>
              <a:t>Zooplankton is at the base of the food web, so higher levels of consumers accumulate larger amounts of plastics</a:t>
            </a:r>
          </a:p>
        </p:txBody>
      </p:sp>
    </p:spTree>
    <p:extLst>
      <p:ext uri="{BB962C8B-B14F-4D97-AF65-F5344CB8AC3E}">
        <p14:creationId xmlns:p14="http://schemas.microsoft.com/office/powerpoint/2010/main" val="1858179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F76F6E-2B57-43CD-9CCC-00161C9A77F8}"/>
              </a:ext>
            </a:extLst>
          </p:cNvPr>
          <p:cNvPicPr>
            <a:picLocks noChangeAspect="1"/>
          </p:cNvPicPr>
          <p:nvPr/>
        </p:nvPicPr>
        <p:blipFill rotWithShape="1">
          <a:blip r:embed="rId2">
            <a:extLst>
              <a:ext uri="{28A0092B-C50C-407E-A947-70E740481C1C}">
                <a14:useLocalDpi xmlns:a14="http://schemas.microsoft.com/office/drawing/2010/main" val="0"/>
              </a:ext>
            </a:extLst>
          </a:blip>
          <a:srcRect l="25243" r="25593"/>
          <a:stretch/>
        </p:blipFill>
        <p:spPr bwMode="auto">
          <a:xfrm>
            <a:off x="0" y="0"/>
            <a:ext cx="5562600" cy="6850380"/>
          </a:xfrm>
          <a:prstGeom prst="rect">
            <a:avLst/>
          </a:prstGeom>
          <a:noFill/>
          <a:ln>
            <a:noFill/>
          </a:ln>
        </p:spPr>
      </p:pic>
      <p:sp>
        <p:nvSpPr>
          <p:cNvPr id="3" name="TextBox 2">
            <a:extLst>
              <a:ext uri="{FF2B5EF4-FFF2-40B4-BE49-F238E27FC236}">
                <a16:creationId xmlns:a16="http://schemas.microsoft.com/office/drawing/2014/main" id="{B2946988-9C16-4841-A98F-B5002EFA5CBD}"/>
              </a:ext>
            </a:extLst>
          </p:cNvPr>
          <p:cNvSpPr txBox="1"/>
          <p:nvPr/>
        </p:nvSpPr>
        <p:spPr>
          <a:xfrm>
            <a:off x="5715000" y="1447800"/>
            <a:ext cx="3200400" cy="4093428"/>
          </a:xfrm>
          <a:prstGeom prst="rect">
            <a:avLst/>
          </a:prstGeom>
          <a:noFill/>
        </p:spPr>
        <p:txBody>
          <a:bodyPr wrap="square" rtlCol="0">
            <a:spAutoFit/>
          </a:bodyPr>
          <a:lstStyle/>
          <a:p>
            <a:r>
              <a:rPr lang="en-US" sz="2000" dirty="0">
                <a:latin typeface="+mn-lt"/>
              </a:rPr>
              <a:t>Microplastics are ingested by zooplankton. </a:t>
            </a:r>
          </a:p>
          <a:p>
            <a:endParaRPr lang="en-US" sz="2000" dirty="0">
              <a:latin typeface="+mn-lt"/>
            </a:endParaRPr>
          </a:p>
          <a:p>
            <a:r>
              <a:rPr lang="en-US" sz="2000" dirty="0">
                <a:latin typeface="+mn-lt"/>
              </a:rPr>
              <a:t>Zooplankton is the main food for smaller fish, eaten themselves by larger fish and marine mammals.</a:t>
            </a:r>
          </a:p>
          <a:p>
            <a:endParaRPr lang="en-US" sz="2000" dirty="0">
              <a:latin typeface="+mn-lt"/>
            </a:endParaRPr>
          </a:p>
          <a:p>
            <a:r>
              <a:rPr lang="en-US" sz="2000" dirty="0">
                <a:solidFill>
                  <a:schemeClr val="accent1">
                    <a:lumMod val="50000"/>
                  </a:schemeClr>
                </a:solidFill>
                <a:latin typeface="+mn-lt"/>
              </a:rPr>
              <a:t>Bigger amounts of plastic particles may be found at the top of the food web.</a:t>
            </a:r>
          </a:p>
          <a:p>
            <a:endParaRPr lang="en-GB" sz="2000" dirty="0">
              <a:latin typeface="+mn-lt"/>
            </a:endParaRPr>
          </a:p>
        </p:txBody>
      </p:sp>
    </p:spTree>
    <p:extLst>
      <p:ext uri="{BB962C8B-B14F-4D97-AF65-F5344CB8AC3E}">
        <p14:creationId xmlns:p14="http://schemas.microsoft.com/office/powerpoint/2010/main" val="1843260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99756-2854-412F-961E-5DB4421F35CD}"/>
              </a:ext>
            </a:extLst>
          </p:cNvPr>
          <p:cNvSpPr>
            <a:spLocks noGrp="1"/>
          </p:cNvSpPr>
          <p:nvPr>
            <p:ph type="title"/>
          </p:nvPr>
        </p:nvSpPr>
        <p:spPr/>
        <p:txBody>
          <a:bodyPr>
            <a:normAutofit fontScale="90000"/>
          </a:bodyPr>
          <a:lstStyle/>
          <a:p>
            <a:r>
              <a:rPr lang="en-GB" dirty="0"/>
              <a:t>How microplastics could end up </a:t>
            </a:r>
            <a:br>
              <a:rPr lang="en-GB" dirty="0"/>
            </a:br>
            <a:r>
              <a:rPr lang="en-GB" dirty="0"/>
              <a:t>on a consumer's plate</a:t>
            </a:r>
          </a:p>
        </p:txBody>
      </p:sp>
      <p:sp>
        <p:nvSpPr>
          <p:cNvPr id="3" name="Content Placeholder 2">
            <a:extLst>
              <a:ext uri="{FF2B5EF4-FFF2-40B4-BE49-F238E27FC236}">
                <a16:creationId xmlns:a16="http://schemas.microsoft.com/office/drawing/2014/main" id="{120AE31D-D472-4531-AB0D-209D691F7C7D}"/>
              </a:ext>
            </a:extLst>
          </p:cNvPr>
          <p:cNvSpPr>
            <a:spLocks noGrp="1"/>
          </p:cNvSpPr>
          <p:nvPr>
            <p:ph idx="1"/>
          </p:nvPr>
        </p:nvSpPr>
        <p:spPr/>
        <p:txBody>
          <a:bodyPr>
            <a:normAutofit fontScale="77500" lnSpcReduction="20000"/>
          </a:bodyPr>
          <a:lstStyle/>
          <a:p>
            <a:pPr marL="457200" indent="-457200">
              <a:buFont typeface="Arial" panose="020B0604020202020204" pitchFamily="34" charset="0"/>
              <a:buChar char="•"/>
            </a:pPr>
            <a:endParaRPr lang="en-GB" dirty="0"/>
          </a:p>
          <a:p>
            <a:pPr marL="457200" indent="-457200">
              <a:buFont typeface="Arial" panose="020B0604020202020204" pitchFamily="34" charset="0"/>
              <a:buChar char="•"/>
            </a:pPr>
            <a:r>
              <a:rPr lang="en-GB" dirty="0"/>
              <a:t>The risk of exposure of humans to microplastics and chemicals adhering to them is still studied</a:t>
            </a:r>
          </a:p>
          <a:p>
            <a:pPr marL="457200" indent="-457200">
              <a:buFont typeface="Arial" panose="020B0604020202020204" pitchFamily="34" charset="0"/>
              <a:buChar char="•"/>
            </a:pPr>
            <a:r>
              <a:rPr lang="en-GB" dirty="0"/>
              <a:t>The consumption of fish is considered low-risk as the internal organs of fish are usually taken away during fish cleaning</a:t>
            </a:r>
          </a:p>
          <a:p>
            <a:pPr marL="457200" indent="-457200">
              <a:buFont typeface="Arial" panose="020B0604020202020204" pitchFamily="34" charset="0"/>
              <a:buChar char="•"/>
            </a:pPr>
            <a:r>
              <a:rPr lang="en-GB" dirty="0"/>
              <a:t>Sea organisms consumed with their internal organs may have microplastics in them</a:t>
            </a:r>
          </a:p>
          <a:p>
            <a:pPr marL="457200" indent="-457200">
              <a:buFont typeface="Arial" panose="020B0604020202020204" pitchFamily="34" charset="0"/>
              <a:buChar char="•"/>
            </a:pPr>
            <a:r>
              <a:rPr lang="en-GB" dirty="0"/>
              <a:t>The amount of hazardous chemicals attached to plastic particles is at present considered minor in comparison to other exposure pathways, such as consumption of fruits and vegetables treated with herbicides and atmospheric pollution</a:t>
            </a:r>
          </a:p>
        </p:txBody>
      </p:sp>
    </p:spTree>
    <p:extLst>
      <p:ext uri="{BB962C8B-B14F-4D97-AF65-F5344CB8AC3E}">
        <p14:creationId xmlns:p14="http://schemas.microsoft.com/office/powerpoint/2010/main" val="2628389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4193CC2-2420-4B7C-8674-978FE8F5CF6F}"/>
              </a:ext>
            </a:extLst>
          </p:cNvPr>
          <p:cNvSpPr/>
          <p:nvPr/>
        </p:nvSpPr>
        <p:spPr>
          <a:xfrm>
            <a:off x="0" y="0"/>
            <a:ext cx="89916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E5D84FF4-DCA5-4D66-83B0-F2D9CCDCBFB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12991"/>
            <a:ext cx="9168384" cy="6545009"/>
          </a:xfrm>
          <a:prstGeom prst="rect">
            <a:avLst/>
          </a:prstGeom>
          <a:noFill/>
          <a:ln>
            <a:noFill/>
          </a:ln>
        </p:spPr>
      </p:pic>
    </p:spTree>
    <p:extLst>
      <p:ext uri="{BB962C8B-B14F-4D97-AF65-F5344CB8AC3E}">
        <p14:creationId xmlns:p14="http://schemas.microsoft.com/office/powerpoint/2010/main" val="780672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5910E-69E2-4202-AC4E-28C3C80C351A}"/>
              </a:ext>
            </a:extLst>
          </p:cNvPr>
          <p:cNvSpPr>
            <a:spLocks noGrp="1"/>
          </p:cNvSpPr>
          <p:nvPr>
            <p:ph type="title"/>
          </p:nvPr>
        </p:nvSpPr>
        <p:spPr/>
        <p:txBody>
          <a:bodyPr/>
          <a:lstStyle/>
          <a:p>
            <a:r>
              <a:rPr lang="en-US" dirty="0"/>
              <a:t>Summary</a:t>
            </a:r>
            <a:endParaRPr lang="en-GB" dirty="0"/>
          </a:p>
        </p:txBody>
      </p:sp>
      <p:sp>
        <p:nvSpPr>
          <p:cNvPr id="3" name="Content Placeholder 2">
            <a:extLst>
              <a:ext uri="{FF2B5EF4-FFF2-40B4-BE49-F238E27FC236}">
                <a16:creationId xmlns:a16="http://schemas.microsoft.com/office/drawing/2014/main" id="{996733D5-DA72-4AAB-9865-8A05D8CC83B0}"/>
              </a:ext>
            </a:extLst>
          </p:cNvPr>
          <p:cNvSpPr>
            <a:spLocks noGrp="1"/>
          </p:cNvSpPr>
          <p:nvPr>
            <p:ph idx="1"/>
          </p:nvPr>
        </p:nvSpPr>
        <p:spPr/>
        <p:txBody>
          <a:bodyPr>
            <a:normAutofit lnSpcReduction="10000"/>
          </a:bodyPr>
          <a:lstStyle/>
          <a:p>
            <a:pPr marL="457200" indent="-457200">
              <a:buFont typeface="Arial" panose="020B0604020202020204" pitchFamily="34" charset="0"/>
              <a:buChar char="•"/>
            </a:pPr>
            <a:r>
              <a:rPr lang="en-US" dirty="0"/>
              <a:t>Microplastics and nanoparticles enter the marine environment and are constantly transported by natural processes</a:t>
            </a:r>
          </a:p>
          <a:p>
            <a:pPr marL="457200" indent="-457200">
              <a:buFont typeface="Arial" panose="020B0604020202020204" pitchFamily="34" charset="0"/>
              <a:buChar char="•"/>
            </a:pPr>
            <a:r>
              <a:rPr lang="en-US" dirty="0"/>
              <a:t>They may affect the ecosystems</a:t>
            </a:r>
          </a:p>
          <a:p>
            <a:pPr marL="457200" indent="-457200">
              <a:buFont typeface="Arial" panose="020B0604020202020204" pitchFamily="34" charset="0"/>
              <a:buChar char="•"/>
            </a:pPr>
            <a:r>
              <a:rPr lang="en-US" dirty="0"/>
              <a:t>There is a risk of bioaccumulation of microplastics in the food web</a:t>
            </a:r>
          </a:p>
          <a:p>
            <a:pPr marL="457200" indent="-457200">
              <a:buFont typeface="Arial" panose="020B0604020202020204" pitchFamily="34" charset="0"/>
              <a:buChar char="•"/>
            </a:pPr>
            <a:r>
              <a:rPr lang="en-US" dirty="0"/>
              <a:t>Seafood is posing a low risk from plastic pollution to humans at present but the issue is under study</a:t>
            </a:r>
          </a:p>
        </p:txBody>
      </p:sp>
    </p:spTree>
    <p:extLst>
      <p:ext uri="{BB962C8B-B14F-4D97-AF65-F5344CB8AC3E}">
        <p14:creationId xmlns:p14="http://schemas.microsoft.com/office/powerpoint/2010/main" val="1354852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3D6C4-EE52-4FC2-86D0-75A8B960844F}"/>
              </a:ext>
            </a:extLst>
          </p:cNvPr>
          <p:cNvSpPr>
            <a:spLocks noGrp="1"/>
          </p:cNvSpPr>
          <p:nvPr>
            <p:ph type="title"/>
          </p:nvPr>
        </p:nvSpPr>
        <p:spPr/>
        <p:txBody>
          <a:bodyPr/>
          <a:lstStyle/>
          <a:p>
            <a:r>
              <a:rPr lang="en-US" dirty="0"/>
              <a:t>Credits</a:t>
            </a:r>
            <a:endParaRPr lang="en-GB" dirty="0"/>
          </a:p>
        </p:txBody>
      </p:sp>
      <p:sp>
        <p:nvSpPr>
          <p:cNvPr id="3" name="Content Placeholder 2">
            <a:extLst>
              <a:ext uri="{FF2B5EF4-FFF2-40B4-BE49-F238E27FC236}">
                <a16:creationId xmlns:a16="http://schemas.microsoft.com/office/drawing/2014/main" id="{BA323A8C-9FE5-45E9-89DA-3812DB4A9923}"/>
              </a:ext>
            </a:extLst>
          </p:cNvPr>
          <p:cNvSpPr>
            <a:spLocks noGrp="1"/>
          </p:cNvSpPr>
          <p:nvPr>
            <p:ph idx="1"/>
          </p:nvPr>
        </p:nvSpPr>
        <p:spPr>
          <a:xfrm>
            <a:off x="457200" y="2133600"/>
            <a:ext cx="8229600" cy="4391025"/>
          </a:xfrm>
        </p:spPr>
        <p:txBody>
          <a:bodyPr/>
          <a:lstStyle/>
          <a:p>
            <a:r>
              <a:rPr lang="en-US" sz="2800" dirty="0"/>
              <a:t>All figures in this presentation are produced by </a:t>
            </a:r>
            <a:r>
              <a:rPr lang="it-IT" sz="2800" dirty="0">
                <a:solidFill>
                  <a:schemeClr val="accent1">
                    <a:lumMod val="50000"/>
                  </a:schemeClr>
                </a:solidFill>
              </a:rPr>
              <a:t>Maphoto/Riccardo Pravettoni, 2016 &amp; 2018 </a:t>
            </a:r>
            <a:r>
              <a:rPr lang="it-IT" sz="2800" dirty="0"/>
              <a:t>and are </a:t>
            </a:r>
            <a:r>
              <a:rPr lang="en-US" sz="2800" dirty="0"/>
              <a:t>part of the collection Marine Litter Vital Graphics of GRID-</a:t>
            </a:r>
            <a:r>
              <a:rPr lang="en-US" sz="2800" dirty="0" err="1"/>
              <a:t>Arendal</a:t>
            </a:r>
            <a:r>
              <a:rPr lang="en-US" sz="2800" dirty="0"/>
              <a:t>, available at: </a:t>
            </a:r>
            <a:r>
              <a:rPr lang="it-IT" sz="2800" dirty="0">
                <a:hlinkClick r:id="rId2"/>
              </a:rPr>
              <a:t>https://www.grida.no/resources/6933</a:t>
            </a:r>
            <a:endParaRPr lang="it-IT" sz="2800" dirty="0"/>
          </a:p>
          <a:p>
            <a:r>
              <a:rPr lang="it-IT" sz="2800" dirty="0"/>
              <a:t>The images are licenced under CC BY-NC-SA 2.0.</a:t>
            </a:r>
          </a:p>
          <a:p>
            <a:endParaRPr lang="en-GB" sz="2800" dirty="0"/>
          </a:p>
        </p:txBody>
      </p:sp>
    </p:spTree>
    <p:extLst>
      <p:ext uri="{BB962C8B-B14F-4D97-AF65-F5344CB8AC3E}">
        <p14:creationId xmlns:p14="http://schemas.microsoft.com/office/powerpoint/2010/main" val="1747519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88711-CB7E-4586-BADD-6A16DACAECE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E2987DF-5F69-4859-95EB-D51A6E26EF67}"/>
              </a:ext>
            </a:extLst>
          </p:cNvPr>
          <p:cNvSpPr>
            <a:spLocks noGrp="1"/>
          </p:cNvSpPr>
          <p:nvPr>
            <p:ph idx="1"/>
          </p:nvPr>
        </p:nvSpPr>
        <p:spPr/>
        <p:txBody>
          <a:bodyPr>
            <a:normAutofit fontScale="62500" lnSpcReduction="20000"/>
          </a:bodyPr>
          <a:lstStyle/>
          <a:p>
            <a:pPr algn="ctr">
              <a:lnSpc>
                <a:spcPct val="120000"/>
              </a:lnSpc>
              <a:spcBef>
                <a:spcPts val="600"/>
              </a:spcBef>
            </a:pPr>
            <a:r>
              <a:rPr lang="en-GB" dirty="0"/>
              <a:t>Joint Operational Programme Black Sea Basin 2014–2020</a:t>
            </a:r>
          </a:p>
          <a:p>
            <a:pPr algn="ctr">
              <a:lnSpc>
                <a:spcPct val="120000"/>
              </a:lnSpc>
              <a:spcBef>
                <a:spcPts val="600"/>
              </a:spcBef>
            </a:pPr>
            <a:r>
              <a:rPr lang="en-GB" dirty="0"/>
              <a:t>The publication is edited by the Black Sea NGO Network</a:t>
            </a:r>
          </a:p>
          <a:p>
            <a:pPr algn="ctr">
              <a:lnSpc>
                <a:spcPct val="120000"/>
              </a:lnSpc>
              <a:spcBef>
                <a:spcPts val="600"/>
              </a:spcBef>
            </a:pPr>
            <a:r>
              <a:rPr lang="en-GB" dirty="0"/>
              <a:t>Varna, November 2020</a:t>
            </a:r>
          </a:p>
          <a:p>
            <a:pPr algn="ctr">
              <a:lnSpc>
                <a:spcPct val="120000"/>
              </a:lnSpc>
              <a:spcBef>
                <a:spcPts val="600"/>
              </a:spcBef>
            </a:pPr>
            <a:r>
              <a:rPr lang="en-GB" dirty="0"/>
              <a:t>Joint Operational Programme Black Sea Basin 2014–2020 is co-financed by the European Union through the European Neighbourhood Instrument and by the participating countries: Armenia, Bulgaria, Georgia, Greece, Republic of Moldova, Romania, Turkey and Ukraine</a:t>
            </a:r>
          </a:p>
          <a:p>
            <a:pPr algn="ctr">
              <a:lnSpc>
                <a:spcPct val="120000"/>
              </a:lnSpc>
              <a:spcBef>
                <a:spcPts val="600"/>
              </a:spcBef>
            </a:pPr>
            <a:r>
              <a:rPr lang="en-GB" dirty="0"/>
              <a:t>This publication has been produced with the financial assistance of the European Union. The contents of this publication are the sole responsibility of the Black Sea NGO Network and can in no way be taken to reflect the views of the European Union</a:t>
            </a:r>
          </a:p>
        </p:txBody>
      </p:sp>
    </p:spTree>
    <p:extLst>
      <p:ext uri="{BB962C8B-B14F-4D97-AF65-F5344CB8AC3E}">
        <p14:creationId xmlns:p14="http://schemas.microsoft.com/office/powerpoint/2010/main" val="3286897587"/>
      </p:ext>
    </p:extLst>
  </p:cSld>
  <p:clrMapOvr>
    <a:masterClrMapping/>
  </p:clrMapOvr>
</p:sld>
</file>

<file path=ppt/theme/theme1.xml><?xml version="1.0" encoding="utf-8"?>
<a:theme xmlns:a="http://schemas.openxmlformats.org/drawingml/2006/main" name="InterTrails_templat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Marliter Presentaion template</Template>
  <TotalTime>2086</TotalTime>
  <Words>684</Words>
  <Application>Microsoft Office PowerPoint</Application>
  <PresentationFormat>On-screen Show (4:3)</PresentationFormat>
  <Paragraphs>60</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Trebuchet MS</vt:lpstr>
      <vt:lpstr>InterTrails_template</vt:lpstr>
      <vt:lpstr>Microplastics</vt:lpstr>
      <vt:lpstr>What are microplastics?</vt:lpstr>
      <vt:lpstr>PowerPoint Presentation</vt:lpstr>
      <vt:lpstr>How microplastics are generated</vt:lpstr>
      <vt:lpstr>PowerPoint Presentation</vt:lpstr>
      <vt:lpstr>How plastics enter the food web</vt:lpstr>
      <vt:lpstr>PowerPoint Presentation</vt:lpstr>
      <vt:lpstr>Plastic bioaccumulation  in the food web</vt:lpstr>
      <vt:lpstr>PowerPoint Presentation</vt:lpstr>
      <vt:lpstr>How microplastics could end up  on a consumer's plate</vt:lpstr>
      <vt:lpstr>PowerPoint Presentation</vt:lpstr>
      <vt:lpstr>Summary</vt:lpstr>
      <vt:lpstr>Credits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Citizen science</dc:title>
  <dc:creator>Aleksandar Shivarov</dc:creator>
  <cp:lastModifiedBy>Aleksandar Shivarov</cp:lastModifiedBy>
  <cp:revision>101</cp:revision>
  <dcterms:created xsi:type="dcterms:W3CDTF">2020-12-16T22:25:49Z</dcterms:created>
  <dcterms:modified xsi:type="dcterms:W3CDTF">2021-02-05T12:36:56Z</dcterms:modified>
</cp:coreProperties>
</file>