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69" r:id="rId6"/>
    <p:sldId id="271" r:id="rId7"/>
    <p:sldId id="270" r:id="rId8"/>
    <p:sldId id="272" r:id="rId9"/>
    <p:sldId id="273" r:id="rId10"/>
    <p:sldId id="274" r:id="rId11"/>
    <p:sldId id="275" r:id="rId12"/>
    <p:sldId id="276" r:id="rId13"/>
    <p:sldId id="265" r:id="rId14"/>
    <p:sldId id="277" r:id="rId15"/>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ea Constantin" initials="AC" lastIdx="1" clrIdx="0">
    <p:extLst>
      <p:ext uri="{19B8F6BF-5375-455C-9EA6-DF929625EA0E}">
        <p15:presenceInfo xmlns:p15="http://schemas.microsoft.com/office/powerpoint/2012/main" userId="62596904e21ed72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howGuides="1">
      <p:cViewPr varScale="1">
        <p:scale>
          <a:sx n="68" d="100"/>
          <a:sy n="68" d="100"/>
        </p:scale>
        <p:origin x="1264" y="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5"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5" name="Rectangle 3"/>
          <p:cNvSpPr>
            <a:spLocks noGrp="1" noChangeArrowheads="1"/>
          </p:cNvSpPr>
          <p:nvPr>
            <p:ph type="ctrTitle"/>
          </p:nvPr>
        </p:nvSpPr>
        <p:spPr>
          <a:xfrm>
            <a:off x="685800" y="2130425"/>
            <a:ext cx="7772400" cy="1470025"/>
          </a:xfrm>
        </p:spPr>
        <p:txBody>
          <a:bodyPr/>
          <a:lstStyle>
            <a:lvl1pPr>
              <a:defRPr sz="3600"/>
            </a:lvl1pPr>
          </a:lstStyle>
          <a:p>
            <a:pPr lvl="0"/>
            <a:r>
              <a:rPr lang="en-US" altLang="bg-BG" noProof="0"/>
              <a:t>Click to edit Master title style</a:t>
            </a:r>
            <a:endParaRPr lang="en-GB" altLang="bg-BG" noProof="0"/>
          </a:p>
        </p:txBody>
      </p:sp>
      <p:sp>
        <p:nvSpPr>
          <p:cNvPr id="3076" name="Rectangle 4"/>
          <p:cNvSpPr>
            <a:spLocks noGrp="1" noChangeArrowheads="1"/>
          </p:cNvSpPr>
          <p:nvPr>
            <p:ph type="subTitle" idx="1"/>
          </p:nvPr>
        </p:nvSpPr>
        <p:spPr>
          <a:xfrm>
            <a:off x="1371600" y="3886200"/>
            <a:ext cx="6400800" cy="1752600"/>
          </a:xfrm>
        </p:spPr>
        <p:txBody>
          <a:bodyPr/>
          <a:lstStyle>
            <a:lvl1pPr marL="0" indent="0" algn="ctr">
              <a:defRPr/>
            </a:lvl1pPr>
          </a:lstStyle>
          <a:p>
            <a:pPr lvl="0"/>
            <a:r>
              <a:rPr lang="en-US" altLang="bg-BG" noProof="0"/>
              <a:t>Click to edit Master subtitle style</a:t>
            </a:r>
            <a:endParaRPr lang="en-GB" altLang="bg-BG"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322211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019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sz="half" idx="1"/>
          </p:nvPr>
        </p:nvSpPr>
        <p:spPr>
          <a:xfrm>
            <a:off x="446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4637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87210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95446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Tree>
    <p:extLst>
      <p:ext uri="{BB962C8B-B14F-4D97-AF65-F5344CB8AC3E}">
        <p14:creationId xmlns:p14="http://schemas.microsoft.com/office/powerpoint/2010/main" val="384254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548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7724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0082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100901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5750" y="1133475"/>
            <a:ext cx="2062163" cy="5391150"/>
          </a:xfrm>
        </p:spPr>
        <p:txBody>
          <a:bodyPr vert="eaVert"/>
          <a:lstStyle/>
          <a:p>
            <a:r>
              <a:rPr lang="en-US"/>
              <a:t>Click to edit Master title style</a:t>
            </a:r>
            <a:endParaRPr lang="bg-BG"/>
          </a:p>
        </p:txBody>
      </p:sp>
      <p:sp>
        <p:nvSpPr>
          <p:cNvPr id="3" name="Vertical Text Placeholder 2"/>
          <p:cNvSpPr>
            <a:spLocks noGrp="1"/>
          </p:cNvSpPr>
          <p:nvPr>
            <p:ph type="body" orient="vert" idx="1"/>
          </p:nvPr>
        </p:nvSpPr>
        <p:spPr>
          <a:xfrm>
            <a:off x="446088" y="1133475"/>
            <a:ext cx="6037262" cy="5391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32448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1033" name="Picture 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6" name="Rectangle 2"/>
          <p:cNvSpPr>
            <a:spLocks noGrp="1" noChangeArrowheads="1"/>
          </p:cNvSpPr>
          <p:nvPr>
            <p:ph type="title"/>
          </p:nvPr>
        </p:nvSpPr>
        <p:spPr bwMode="auto">
          <a:xfrm>
            <a:off x="468313" y="1133475"/>
            <a:ext cx="82296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bg-BG"/>
              <a:t>Click to edit Master title style</a:t>
            </a:r>
            <a:endParaRPr lang="en-GB" altLang="bg-BG"/>
          </a:p>
        </p:txBody>
      </p:sp>
      <p:sp>
        <p:nvSpPr>
          <p:cNvPr id="1027" name="Rectangle 3"/>
          <p:cNvSpPr>
            <a:spLocks noGrp="1" noChangeArrowheads="1"/>
          </p:cNvSpPr>
          <p:nvPr>
            <p:ph type="body" idx="1"/>
          </p:nvPr>
        </p:nvSpPr>
        <p:spPr bwMode="auto">
          <a:xfrm>
            <a:off x="446088" y="2133600"/>
            <a:ext cx="8229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bg-BG"/>
              <a:t>Click to edit Master text styles</a:t>
            </a:r>
          </a:p>
          <a:p>
            <a:pPr lvl="1"/>
            <a:r>
              <a:rPr lang="en-GB" altLang="bg-BG"/>
              <a:t>Second level</a:t>
            </a:r>
          </a:p>
          <a:p>
            <a:pPr lvl="2"/>
            <a:r>
              <a:rPr lang="en-GB" altLang="bg-BG"/>
              <a:t>Third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rebuchet MS" pitchFamily="34" charset="0"/>
        </a:defRPr>
      </a:lvl2pPr>
      <a:lvl3pPr algn="ctr" rtl="0" eaLnBrk="1" fontAlgn="base" hangingPunct="1">
        <a:spcBef>
          <a:spcPct val="0"/>
        </a:spcBef>
        <a:spcAft>
          <a:spcPct val="0"/>
        </a:spcAft>
        <a:defRPr sz="4000">
          <a:solidFill>
            <a:schemeClr val="tx2"/>
          </a:solidFill>
          <a:latin typeface="Trebuchet MS" pitchFamily="34" charset="0"/>
        </a:defRPr>
      </a:lvl3pPr>
      <a:lvl4pPr algn="ctr" rtl="0" eaLnBrk="1" fontAlgn="base" hangingPunct="1">
        <a:spcBef>
          <a:spcPct val="0"/>
        </a:spcBef>
        <a:spcAft>
          <a:spcPct val="0"/>
        </a:spcAft>
        <a:defRPr sz="4000">
          <a:solidFill>
            <a:schemeClr val="tx2"/>
          </a:solidFill>
          <a:latin typeface="Trebuchet MS" pitchFamily="34" charset="0"/>
        </a:defRPr>
      </a:lvl4pPr>
      <a:lvl5pPr algn="ctr" rtl="0" eaLnBrk="1" fontAlgn="base" hangingPunct="1">
        <a:spcBef>
          <a:spcPct val="0"/>
        </a:spcBef>
        <a:spcAft>
          <a:spcPct val="0"/>
        </a:spcAft>
        <a:defRPr sz="4000">
          <a:solidFill>
            <a:schemeClr val="tx2"/>
          </a:solidFill>
          <a:latin typeface="Trebuchet MS" pitchFamily="34" charset="0"/>
        </a:defRPr>
      </a:lvl5pPr>
      <a:lvl6pPr marL="457200" algn="ctr" rtl="0" eaLnBrk="1" fontAlgn="base" hangingPunct="1">
        <a:spcBef>
          <a:spcPct val="0"/>
        </a:spcBef>
        <a:spcAft>
          <a:spcPct val="0"/>
        </a:spcAft>
        <a:defRPr sz="4000">
          <a:solidFill>
            <a:schemeClr val="tx2"/>
          </a:solidFill>
          <a:latin typeface="Trebuchet MS" pitchFamily="34" charset="0"/>
        </a:defRPr>
      </a:lvl6pPr>
      <a:lvl7pPr marL="914400" algn="ctr" rtl="0" eaLnBrk="1" fontAlgn="base" hangingPunct="1">
        <a:spcBef>
          <a:spcPct val="0"/>
        </a:spcBef>
        <a:spcAft>
          <a:spcPct val="0"/>
        </a:spcAft>
        <a:defRPr sz="4000">
          <a:solidFill>
            <a:schemeClr val="tx2"/>
          </a:solidFill>
          <a:latin typeface="Trebuchet MS" pitchFamily="34" charset="0"/>
        </a:defRPr>
      </a:lvl7pPr>
      <a:lvl8pPr marL="1371600" algn="ctr" rtl="0" eaLnBrk="1" fontAlgn="base" hangingPunct="1">
        <a:spcBef>
          <a:spcPct val="0"/>
        </a:spcBef>
        <a:spcAft>
          <a:spcPct val="0"/>
        </a:spcAft>
        <a:defRPr sz="4000">
          <a:solidFill>
            <a:schemeClr val="tx2"/>
          </a:solidFill>
          <a:latin typeface="Trebuchet MS" pitchFamily="34" charset="0"/>
        </a:defRPr>
      </a:lvl8pPr>
      <a:lvl9pPr marL="1828800" algn="ctr"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1" fontAlgn="base" hangingPunct="1">
        <a:spcBef>
          <a:spcPct val="20000"/>
        </a:spcBef>
        <a:spcAft>
          <a:spcPct val="0"/>
        </a:spcAft>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grida.no/resources/6933"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bg-BG" sz="4400" dirty="0" err="1"/>
              <a:t>Microplastice</a:t>
            </a:r>
            <a:endParaRPr lang="bg-BG" altLang="bg-BG" sz="4400" dirty="0"/>
          </a:p>
        </p:txBody>
      </p:sp>
      <p:sp>
        <p:nvSpPr>
          <p:cNvPr id="2051" name="Rectangle 3"/>
          <p:cNvSpPr>
            <a:spLocks noGrp="1" noChangeArrowheads="1"/>
          </p:cNvSpPr>
          <p:nvPr>
            <p:ph type="subTitle" idx="1"/>
          </p:nvPr>
        </p:nvSpPr>
        <p:spPr/>
        <p:txBody>
          <a:bodyPr/>
          <a:lstStyle/>
          <a:p>
            <a:endParaRPr lang="bg-BG" altLang="bg-B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9217B-7586-4B7E-A5B2-2437DC0CF1A6}"/>
              </a:ext>
            </a:extLst>
          </p:cNvPr>
          <p:cNvSpPr>
            <a:spLocks noGrp="1"/>
          </p:cNvSpPr>
          <p:nvPr>
            <p:ph type="title"/>
          </p:nvPr>
        </p:nvSpPr>
        <p:spPr/>
        <p:txBody>
          <a:bodyPr/>
          <a:lstStyle/>
          <a:p>
            <a:r>
              <a:rPr lang="en-US" dirty="0"/>
              <a:t>Ce sunt </a:t>
            </a:r>
            <a:r>
              <a:rPr lang="en-US" dirty="0" err="1"/>
              <a:t>microplasticele</a:t>
            </a:r>
            <a:r>
              <a:rPr lang="en-US" dirty="0"/>
              <a:t>?</a:t>
            </a:r>
            <a:endParaRPr lang="en-GB" dirty="0"/>
          </a:p>
        </p:txBody>
      </p:sp>
      <p:sp>
        <p:nvSpPr>
          <p:cNvPr id="3" name="Content Placeholder 2">
            <a:extLst>
              <a:ext uri="{FF2B5EF4-FFF2-40B4-BE49-F238E27FC236}">
                <a16:creationId xmlns:a16="http://schemas.microsoft.com/office/drawing/2014/main" id="{147BB9D7-0AF4-4587-A884-6543A0E0DD9B}"/>
              </a:ext>
            </a:extLst>
          </p:cNvPr>
          <p:cNvSpPr>
            <a:spLocks noGrp="1"/>
          </p:cNvSpPr>
          <p:nvPr>
            <p:ph idx="1"/>
          </p:nvPr>
        </p:nvSpPr>
        <p:spPr/>
        <p:txBody>
          <a:bodyPr>
            <a:normAutofit fontScale="85000" lnSpcReduction="20000"/>
          </a:bodyPr>
          <a:lstStyle/>
          <a:p>
            <a:pPr marL="457200" indent="-457200">
              <a:buFont typeface="Arial" panose="020B0604020202020204" pitchFamily="34" charset="0"/>
              <a:buChar char="•"/>
            </a:pPr>
            <a:r>
              <a:rPr lang="en-GB" dirty="0" err="1">
                <a:solidFill>
                  <a:schemeClr val="accent1">
                    <a:lumMod val="50000"/>
                  </a:schemeClr>
                </a:solidFill>
              </a:rPr>
              <a:t>Microplasticele</a:t>
            </a:r>
            <a:r>
              <a:rPr lang="en-GB" dirty="0">
                <a:solidFill>
                  <a:schemeClr val="accent1">
                    <a:lumMod val="50000"/>
                  </a:schemeClr>
                </a:solidFill>
              </a:rPr>
              <a:t> </a:t>
            </a:r>
            <a:r>
              <a:rPr lang="en-GB" dirty="0"/>
              <a:t>sunt </a:t>
            </a:r>
            <a:r>
              <a:rPr lang="en-GB" dirty="0" err="1"/>
              <a:t>obiecte</a:t>
            </a:r>
            <a:r>
              <a:rPr lang="en-GB" dirty="0"/>
              <a:t> din plastic cu </a:t>
            </a:r>
            <a:r>
              <a:rPr lang="en-GB" dirty="0" err="1">
                <a:solidFill>
                  <a:schemeClr val="accent1">
                    <a:lumMod val="50000"/>
                  </a:schemeClr>
                </a:solidFill>
              </a:rPr>
              <a:t>diametru</a:t>
            </a:r>
            <a:r>
              <a:rPr lang="en-GB" dirty="0">
                <a:solidFill>
                  <a:schemeClr val="accent1">
                    <a:lumMod val="50000"/>
                  </a:schemeClr>
                </a:solidFill>
              </a:rPr>
              <a:t> </a:t>
            </a:r>
            <a:r>
              <a:rPr lang="en-GB" dirty="0" err="1">
                <a:solidFill>
                  <a:schemeClr val="accent1">
                    <a:lumMod val="50000"/>
                  </a:schemeClr>
                </a:solidFill>
              </a:rPr>
              <a:t>mai</a:t>
            </a:r>
            <a:r>
              <a:rPr lang="en-GB" dirty="0">
                <a:solidFill>
                  <a:schemeClr val="accent1">
                    <a:lumMod val="50000"/>
                  </a:schemeClr>
                </a:solidFill>
              </a:rPr>
              <a:t> mic de 5 mm.</a:t>
            </a:r>
          </a:p>
          <a:p>
            <a:pPr marL="457200" indent="-457200">
              <a:buFont typeface="Arial" panose="020B0604020202020204" pitchFamily="34" charset="0"/>
              <a:buChar char="•"/>
            </a:pPr>
            <a:r>
              <a:rPr lang="en-GB" dirty="0" err="1"/>
              <a:t>Poluarea</a:t>
            </a:r>
            <a:r>
              <a:rPr lang="en-GB" dirty="0"/>
              <a:t> cu microplastic se </a:t>
            </a:r>
            <a:r>
              <a:rPr lang="ro-RO" dirty="0"/>
              <a:t>întâmplă</a:t>
            </a:r>
            <a:r>
              <a:rPr lang="en-US" dirty="0"/>
              <a:t> </a:t>
            </a:r>
            <a:r>
              <a:rPr lang="en-US" dirty="0" err="1"/>
              <a:t>peste</a:t>
            </a:r>
            <a:r>
              <a:rPr lang="en-US" dirty="0"/>
              <a:t> tot </a:t>
            </a:r>
            <a:r>
              <a:rPr lang="ro-RO" dirty="0"/>
              <a:t>în mediul marin.</a:t>
            </a:r>
            <a:endParaRPr lang="en-GB" dirty="0"/>
          </a:p>
          <a:p>
            <a:pPr marL="457200" indent="-457200">
              <a:buFont typeface="Arial" panose="020B0604020202020204" pitchFamily="34" charset="0"/>
              <a:buChar char="•"/>
            </a:pPr>
            <a:r>
              <a:rPr lang="ro-RO" dirty="0"/>
              <a:t>Reacțiile chimice la care iau parte microplasticele și cum afectează acestea organismele încă sunt studiate. </a:t>
            </a:r>
            <a:endParaRPr lang="en-GB" dirty="0"/>
          </a:p>
          <a:p>
            <a:pPr marL="457200" indent="-457200">
              <a:buFont typeface="Arial" panose="020B0604020202020204" pitchFamily="34" charset="0"/>
              <a:buChar char="•"/>
            </a:pPr>
            <a:r>
              <a:rPr lang="ro-RO" dirty="0"/>
              <a:t>Studiul despre efectul nanoparticulelor, mai mici de 1 </a:t>
            </a:r>
            <a:r>
              <a:rPr lang="el-GR" dirty="0">
                <a:solidFill>
                  <a:srgbClr val="202122"/>
                </a:solidFill>
              </a:rPr>
              <a:t>μ</a:t>
            </a:r>
            <a:r>
              <a:rPr lang="en-GB" dirty="0">
                <a:solidFill>
                  <a:srgbClr val="202122"/>
                </a:solidFill>
              </a:rPr>
              <a:t>m</a:t>
            </a:r>
            <a:r>
              <a:rPr lang="ro-RO" dirty="0">
                <a:solidFill>
                  <a:srgbClr val="202122"/>
                </a:solidFill>
              </a:rPr>
              <a:t>, este de asemenea în desfășurare</a:t>
            </a:r>
            <a:r>
              <a:rPr lang="en-GB" b="0" i="0" dirty="0">
                <a:solidFill>
                  <a:srgbClr val="202122"/>
                </a:solidFill>
                <a:effectLst/>
              </a:rPr>
              <a:t>.</a:t>
            </a:r>
          </a:p>
          <a:p>
            <a:pPr marL="457200" indent="-457200">
              <a:buFont typeface="Arial" panose="020B0604020202020204" pitchFamily="34" charset="0"/>
              <a:buChar char="•"/>
            </a:pPr>
            <a:r>
              <a:rPr lang="ro-RO" dirty="0">
                <a:solidFill>
                  <a:srgbClr val="202122"/>
                </a:solidFill>
              </a:rPr>
              <a:t>Microplasticul și nanoplasticul ar putea afecta ecosistemele.</a:t>
            </a:r>
            <a:endParaRPr lang="en-GB" dirty="0"/>
          </a:p>
        </p:txBody>
      </p:sp>
    </p:spTree>
    <p:extLst>
      <p:ext uri="{BB962C8B-B14F-4D97-AF65-F5344CB8AC3E}">
        <p14:creationId xmlns:p14="http://schemas.microsoft.com/office/powerpoint/2010/main" val="81205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958A5F-1D0B-472C-B011-EBAFA308C49E}"/>
              </a:ext>
            </a:extLst>
          </p:cNvPr>
          <p:cNvSpPr/>
          <p:nvPr/>
        </p:nvSpPr>
        <p:spPr>
          <a:xfrm>
            <a:off x="4419600" y="228600"/>
            <a:ext cx="762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F98FA6FF-1923-4D7C-A79B-86481E7BDCF3}"/>
              </a:ext>
            </a:extLst>
          </p:cNvPr>
          <p:cNvSpPr txBox="1"/>
          <p:nvPr/>
        </p:nvSpPr>
        <p:spPr>
          <a:xfrm>
            <a:off x="4800600" y="2667000"/>
            <a:ext cx="4038600" cy="3724096"/>
          </a:xfrm>
          <a:prstGeom prst="rect">
            <a:avLst/>
          </a:prstGeom>
          <a:noFill/>
        </p:spPr>
        <p:txBody>
          <a:bodyPr wrap="square" rtlCol="0">
            <a:spAutoFit/>
          </a:bodyPr>
          <a:lstStyle/>
          <a:p>
            <a:r>
              <a:rPr lang="ro-RO" sz="2000" dirty="0">
                <a:solidFill>
                  <a:schemeClr val="accent1">
                    <a:lumMod val="50000"/>
                  </a:schemeClr>
                </a:solidFill>
                <a:latin typeface="+mn-lt"/>
              </a:rPr>
              <a:t>Microparticule</a:t>
            </a:r>
            <a:r>
              <a:rPr lang="en-GB" sz="2000" dirty="0">
                <a:solidFill>
                  <a:schemeClr val="accent1">
                    <a:lumMod val="50000"/>
                  </a:schemeClr>
                </a:solidFill>
                <a:latin typeface="+mn-lt"/>
              </a:rPr>
              <a:t>:</a:t>
            </a:r>
            <a:r>
              <a:rPr lang="en-GB" sz="2000" dirty="0">
                <a:latin typeface="+mn-lt"/>
              </a:rPr>
              <a:t> </a:t>
            </a:r>
            <a:r>
              <a:rPr lang="ro-RO" sz="2000" dirty="0">
                <a:latin typeface="+mn-lt"/>
              </a:rPr>
              <a:t>mai mici de</a:t>
            </a:r>
            <a:r>
              <a:rPr lang="en-GB" sz="2000" dirty="0">
                <a:latin typeface="+mn-lt"/>
              </a:rPr>
              <a:t> 5 mm</a:t>
            </a:r>
          </a:p>
          <a:p>
            <a:pPr marL="742950" lvl="1" indent="-285750">
              <a:buFont typeface="Arial" panose="020B0604020202020204" pitchFamily="34" charset="0"/>
              <a:buChar char="•"/>
            </a:pPr>
            <a:r>
              <a:rPr lang="ro-RO" sz="2000" dirty="0">
                <a:latin typeface="+mn-lt"/>
              </a:rPr>
              <a:t>mari</a:t>
            </a:r>
            <a:r>
              <a:rPr lang="en-GB" sz="2000" dirty="0">
                <a:latin typeface="+mn-lt"/>
              </a:rPr>
              <a:t>: 1 – 5 mm</a:t>
            </a:r>
          </a:p>
          <a:p>
            <a:pPr marL="742950" lvl="1" indent="-285750">
              <a:buFont typeface="Arial" panose="020B0604020202020204" pitchFamily="34" charset="0"/>
              <a:buChar char="•"/>
            </a:pPr>
            <a:r>
              <a:rPr lang="ro-RO" sz="2000" dirty="0">
                <a:latin typeface="+mn-lt"/>
              </a:rPr>
              <a:t>mici</a:t>
            </a:r>
            <a:r>
              <a:rPr lang="en-GB" sz="2000" dirty="0">
                <a:latin typeface="+mn-lt"/>
              </a:rPr>
              <a:t>: </a:t>
            </a:r>
            <a:r>
              <a:rPr lang="ro-RO" sz="2000" dirty="0">
                <a:latin typeface="+mn-lt"/>
              </a:rPr>
              <a:t>mai puţin de</a:t>
            </a:r>
            <a:r>
              <a:rPr lang="en-GB" sz="2000" dirty="0">
                <a:latin typeface="+mn-lt"/>
              </a:rPr>
              <a:t> 1 mm</a:t>
            </a:r>
          </a:p>
          <a:p>
            <a:r>
              <a:rPr lang="en-GB" sz="2000" dirty="0">
                <a:solidFill>
                  <a:schemeClr val="accent1">
                    <a:lumMod val="50000"/>
                  </a:schemeClr>
                </a:solidFill>
                <a:latin typeface="+mn-lt"/>
              </a:rPr>
              <a:t>Nanomaterial: </a:t>
            </a:r>
            <a:r>
              <a:rPr lang="fr-FR" sz="2000" dirty="0" err="1"/>
              <a:t>gregat</a:t>
            </a:r>
            <a:r>
              <a:rPr lang="fr-FR" sz="2000" dirty="0"/>
              <a:t> </a:t>
            </a:r>
            <a:r>
              <a:rPr lang="fr-FR" sz="2000" dirty="0" err="1"/>
              <a:t>sau</a:t>
            </a:r>
            <a:r>
              <a:rPr lang="fr-FR" sz="2000" dirty="0"/>
              <a:t> </a:t>
            </a:r>
            <a:r>
              <a:rPr lang="fr-FR" sz="2000" dirty="0" err="1"/>
              <a:t>aglomerat</a:t>
            </a:r>
            <a:r>
              <a:rPr lang="fr-FR" sz="2000" dirty="0"/>
              <a:t> de particule </a:t>
            </a:r>
            <a:r>
              <a:rPr lang="fr-FR" sz="2000" dirty="0" err="1"/>
              <a:t>cu</a:t>
            </a:r>
            <a:r>
              <a:rPr lang="fr-FR" sz="2000" dirty="0"/>
              <a:t> </a:t>
            </a:r>
            <a:r>
              <a:rPr lang="fr-FR" sz="2000" dirty="0" err="1"/>
              <a:t>dimensiuni</a:t>
            </a:r>
            <a:r>
              <a:rPr lang="fr-FR" sz="2000" dirty="0"/>
              <a:t> </a:t>
            </a:r>
            <a:r>
              <a:rPr lang="ro-RO" sz="2000" dirty="0"/>
              <a:t>între</a:t>
            </a:r>
            <a:r>
              <a:rPr lang="fr-FR" sz="2000" dirty="0"/>
              <a:t> 1 - 100 nm</a:t>
            </a:r>
            <a:endParaRPr lang="en-GB" sz="2000" dirty="0">
              <a:latin typeface="+mn-lt"/>
            </a:endParaRPr>
          </a:p>
          <a:p>
            <a:r>
              <a:rPr lang="en-GB" dirty="0">
                <a:latin typeface="+mn-lt"/>
              </a:rPr>
              <a:t>(1 nm = 10</a:t>
            </a:r>
            <a:r>
              <a:rPr lang="en-GB" baseline="30000" dirty="0">
                <a:latin typeface="+mn-lt"/>
              </a:rPr>
              <a:t>-9</a:t>
            </a:r>
            <a:r>
              <a:rPr lang="en-GB" dirty="0">
                <a:latin typeface="+mn-lt"/>
              </a:rPr>
              <a:t> m </a:t>
            </a:r>
            <a:r>
              <a:rPr lang="ro-RO" dirty="0">
                <a:latin typeface="+mn-lt"/>
              </a:rPr>
              <a:t>sau</a:t>
            </a:r>
            <a:r>
              <a:rPr lang="en-GB" dirty="0">
                <a:latin typeface="+mn-lt"/>
              </a:rPr>
              <a:t> o</a:t>
            </a:r>
            <a:r>
              <a:rPr lang="ro-RO" dirty="0">
                <a:latin typeface="+mn-lt"/>
              </a:rPr>
              <a:t> milionime de milimetru</a:t>
            </a:r>
            <a:r>
              <a:rPr lang="en-GB" dirty="0">
                <a:latin typeface="+mn-lt"/>
              </a:rPr>
              <a:t>)</a:t>
            </a:r>
          </a:p>
          <a:p>
            <a:endParaRPr lang="en-GB" sz="2000" dirty="0">
              <a:latin typeface="+mn-lt"/>
            </a:endParaRPr>
          </a:p>
          <a:p>
            <a:r>
              <a:rPr lang="ro-RO" sz="2000" dirty="0">
                <a:latin typeface="+mn-lt"/>
              </a:rPr>
              <a:t>Înghițite de nevertebrate și animalele care se hrănesc prin filtrare</a:t>
            </a:r>
            <a:endParaRPr lang="en-GB" sz="2000" dirty="0">
              <a:latin typeface="+mn-lt"/>
            </a:endParaRPr>
          </a:p>
        </p:txBody>
      </p:sp>
      <p:pic>
        <p:nvPicPr>
          <p:cNvPr id="6" name="Picture 5">
            <a:extLst>
              <a:ext uri="{FF2B5EF4-FFF2-40B4-BE49-F238E27FC236}">
                <a16:creationId xmlns:a16="http://schemas.microsoft.com/office/drawing/2014/main" id="{EC07A892-518B-4B7E-A32E-D39016D4C6C2}"/>
              </a:ext>
            </a:extLst>
          </p:cNvPr>
          <p:cNvPicPr>
            <a:picLocks noChangeAspect="1"/>
          </p:cNvPicPr>
          <p:nvPr/>
        </p:nvPicPr>
        <p:blipFill rotWithShape="1">
          <a:blip r:embed="rId2">
            <a:extLst>
              <a:ext uri="{28A0092B-C50C-407E-A947-70E740481C1C}">
                <a14:useLocalDpi xmlns:a14="http://schemas.microsoft.com/office/drawing/2010/main" val="0"/>
              </a:ext>
            </a:extLst>
          </a:blip>
          <a:srcRect l="30000" r="30000"/>
          <a:stretch/>
        </p:blipFill>
        <p:spPr>
          <a:xfrm>
            <a:off x="0" y="0"/>
            <a:ext cx="4572000" cy="6858000"/>
          </a:xfrm>
          <a:prstGeom prst="rect">
            <a:avLst/>
          </a:prstGeom>
        </p:spPr>
      </p:pic>
      <p:sp>
        <p:nvSpPr>
          <p:cNvPr id="8" name="Rectangle 2">
            <a:extLst>
              <a:ext uri="{FF2B5EF4-FFF2-40B4-BE49-F238E27FC236}">
                <a16:creationId xmlns:a16="http://schemas.microsoft.com/office/drawing/2014/main" id="{786FFC97-904B-46AE-8B43-F2CC447E4AD3}"/>
              </a:ext>
            </a:extLst>
          </p:cNvPr>
          <p:cNvSpPr>
            <a:spLocks noChangeArrowheads="1"/>
          </p:cNvSpPr>
          <p:nvPr/>
        </p:nvSpPr>
        <p:spPr bwMode="auto">
          <a:xfrm>
            <a:off x="152400" y="1524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Roboto"/>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4">
            <a:extLst>
              <a:ext uri="{FF2B5EF4-FFF2-40B4-BE49-F238E27FC236}">
                <a16:creationId xmlns:a16="http://schemas.microsoft.com/office/drawing/2014/main" id="{735921B3-E5BA-4980-A2FE-E95799AD5AB4}"/>
              </a:ext>
            </a:extLst>
          </p:cNvPr>
          <p:cNvSpPr>
            <a:spLocks noChangeArrowheads="1"/>
          </p:cNvSpPr>
          <p:nvPr/>
        </p:nvSpPr>
        <p:spPr bwMode="auto">
          <a:xfrm>
            <a:off x="152400" y="1524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Roboto"/>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Rectangle 6">
            <a:extLst>
              <a:ext uri="{FF2B5EF4-FFF2-40B4-BE49-F238E27FC236}">
                <a16:creationId xmlns:a16="http://schemas.microsoft.com/office/drawing/2014/main" id="{0C074719-8C57-4B6C-B511-4E9FEAAE8668}"/>
              </a:ext>
            </a:extLst>
          </p:cNvPr>
          <p:cNvSpPr>
            <a:spLocks noChangeArrowheads="1"/>
          </p:cNvSpPr>
          <p:nvPr/>
        </p:nvSpPr>
        <p:spPr bwMode="auto">
          <a:xfrm>
            <a:off x="152400" y="1524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Roboto"/>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88866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751D0-E0D9-4D81-8338-AB1C08C067D9}"/>
              </a:ext>
            </a:extLst>
          </p:cNvPr>
          <p:cNvSpPr>
            <a:spLocks noGrp="1"/>
          </p:cNvSpPr>
          <p:nvPr>
            <p:ph type="title"/>
          </p:nvPr>
        </p:nvSpPr>
        <p:spPr/>
        <p:txBody>
          <a:bodyPr/>
          <a:lstStyle/>
          <a:p>
            <a:r>
              <a:rPr lang="ro-RO" dirty="0"/>
              <a:t>Cum sunt generate microplasticele</a:t>
            </a:r>
            <a:endParaRPr lang="en-GB" dirty="0"/>
          </a:p>
        </p:txBody>
      </p:sp>
      <p:sp>
        <p:nvSpPr>
          <p:cNvPr id="3" name="Content Placeholder 2">
            <a:extLst>
              <a:ext uri="{FF2B5EF4-FFF2-40B4-BE49-F238E27FC236}">
                <a16:creationId xmlns:a16="http://schemas.microsoft.com/office/drawing/2014/main" id="{4B3216CC-6621-4B19-8F76-CBC5C0171764}"/>
              </a:ext>
            </a:extLst>
          </p:cNvPr>
          <p:cNvSpPr>
            <a:spLocks noGrp="1"/>
          </p:cNvSpPr>
          <p:nvPr>
            <p:ph idx="1"/>
          </p:nvPr>
        </p:nvSpPr>
        <p:spPr/>
        <p:txBody>
          <a:bodyPr>
            <a:normAutofit fontScale="85000" lnSpcReduction="20000"/>
          </a:bodyPr>
          <a:lstStyle/>
          <a:p>
            <a:r>
              <a:rPr lang="ro-RO" dirty="0"/>
              <a:t>Surse ale particulelor de microplastic</a:t>
            </a:r>
            <a:endParaRPr lang="en-GB" dirty="0"/>
          </a:p>
          <a:p>
            <a:pPr marL="0" indent="0"/>
            <a:r>
              <a:rPr lang="en-GB" dirty="0" err="1">
                <a:solidFill>
                  <a:schemeClr val="accent1">
                    <a:lumMod val="50000"/>
                  </a:schemeClr>
                </a:solidFill>
              </a:rPr>
              <a:t>Primar</a:t>
            </a:r>
            <a:r>
              <a:rPr lang="en-GB" dirty="0">
                <a:solidFill>
                  <a:schemeClr val="accent1">
                    <a:lumMod val="50000"/>
                  </a:schemeClr>
                </a:solidFill>
              </a:rPr>
              <a:t>: </a:t>
            </a:r>
            <a:r>
              <a:rPr lang="ro-RO" dirty="0">
                <a:solidFill>
                  <a:schemeClr val="accent1">
                    <a:lumMod val="50000"/>
                  </a:schemeClr>
                </a:solidFill>
              </a:rPr>
              <a:t>făcute intenționat</a:t>
            </a:r>
            <a:endParaRPr lang="en-GB" dirty="0">
              <a:solidFill>
                <a:schemeClr val="accent1">
                  <a:lumMod val="50000"/>
                </a:schemeClr>
              </a:solidFill>
            </a:endParaRPr>
          </a:p>
          <a:p>
            <a:pPr marL="857250" lvl="1" indent="-457200">
              <a:buFont typeface="Arial" panose="020B0604020202020204" pitchFamily="34" charset="0"/>
              <a:buChar char="•"/>
            </a:pPr>
            <a:r>
              <a:rPr lang="ro-RO" dirty="0"/>
              <a:t>produse </a:t>
            </a:r>
            <a:r>
              <a:rPr lang="en-GB" dirty="0"/>
              <a:t>cosmetic</a:t>
            </a:r>
            <a:r>
              <a:rPr lang="ro-RO" dirty="0"/>
              <a:t>e</a:t>
            </a:r>
          </a:p>
          <a:p>
            <a:pPr marL="857250" lvl="1" indent="-457200">
              <a:buFont typeface="Arial" panose="020B0604020202020204" pitchFamily="34" charset="0"/>
              <a:buChar char="•"/>
            </a:pPr>
            <a:r>
              <a:rPr lang="es-ES" dirty="0" err="1"/>
              <a:t>medii</a:t>
            </a:r>
            <a:r>
              <a:rPr lang="es-ES" dirty="0"/>
              <a:t> </a:t>
            </a:r>
            <a:r>
              <a:rPr lang="es-ES" dirty="0" err="1"/>
              <a:t>abrazive</a:t>
            </a:r>
            <a:r>
              <a:rPr lang="es-ES" dirty="0"/>
              <a:t> </a:t>
            </a:r>
            <a:r>
              <a:rPr lang="es-ES" dirty="0" err="1"/>
              <a:t>pentru</a:t>
            </a:r>
            <a:r>
              <a:rPr lang="es-ES" dirty="0"/>
              <a:t> </a:t>
            </a:r>
            <a:r>
              <a:rPr lang="ro-RO" dirty="0"/>
              <a:t>materiale de curățat</a:t>
            </a:r>
            <a:endParaRPr lang="en-GB" dirty="0"/>
          </a:p>
          <a:p>
            <a:pPr marL="0" indent="0"/>
            <a:r>
              <a:rPr lang="en-GB" dirty="0">
                <a:solidFill>
                  <a:schemeClr val="accent1">
                    <a:lumMod val="50000"/>
                  </a:schemeClr>
                </a:solidFill>
              </a:rPr>
              <a:t>Sec</a:t>
            </a:r>
            <a:r>
              <a:rPr lang="ro-RO" dirty="0">
                <a:solidFill>
                  <a:schemeClr val="accent1">
                    <a:lumMod val="50000"/>
                  </a:schemeClr>
                </a:solidFill>
              </a:rPr>
              <a:t>u</a:t>
            </a:r>
            <a:r>
              <a:rPr lang="en-GB" dirty="0" err="1">
                <a:solidFill>
                  <a:schemeClr val="accent1">
                    <a:lumMod val="50000"/>
                  </a:schemeClr>
                </a:solidFill>
              </a:rPr>
              <a:t>ndar</a:t>
            </a:r>
            <a:r>
              <a:rPr lang="en-GB" dirty="0">
                <a:solidFill>
                  <a:schemeClr val="accent1">
                    <a:lumMod val="50000"/>
                  </a:schemeClr>
                </a:solidFill>
              </a:rPr>
              <a:t>: </a:t>
            </a:r>
            <a:r>
              <a:rPr lang="ro-RO" dirty="0">
                <a:solidFill>
                  <a:schemeClr val="accent1">
                    <a:lumMod val="50000"/>
                  </a:schemeClr>
                </a:solidFill>
              </a:rPr>
              <a:t>surse variate</a:t>
            </a:r>
            <a:endParaRPr lang="en-GB" dirty="0">
              <a:solidFill>
                <a:schemeClr val="accent1">
                  <a:lumMod val="50000"/>
                </a:schemeClr>
              </a:solidFill>
            </a:endParaRPr>
          </a:p>
          <a:p>
            <a:pPr marL="857250" lvl="1" indent="-457200">
              <a:buFont typeface="Arial" panose="020B0604020202020204" pitchFamily="34" charset="0"/>
              <a:buChar char="•"/>
            </a:pPr>
            <a:r>
              <a:rPr lang="it-IT" dirty="0"/>
              <a:t>eliberarea accidentală a materialelor plastice primare</a:t>
            </a:r>
            <a:endParaRPr lang="en-GB" dirty="0"/>
          </a:p>
          <a:p>
            <a:pPr marL="857250" lvl="1" indent="-457200">
              <a:buFont typeface="Arial" panose="020B0604020202020204" pitchFamily="34" charset="0"/>
              <a:buChar char="•"/>
            </a:pPr>
            <a:r>
              <a:rPr lang="ro-RO" dirty="0"/>
              <a:t>deșeuri industriale și produse derivate</a:t>
            </a:r>
            <a:endParaRPr lang="en-GB" dirty="0"/>
          </a:p>
          <a:p>
            <a:pPr marL="857250" lvl="1" indent="-457200">
              <a:buFont typeface="Arial" panose="020B0604020202020204" pitchFamily="34" charset="0"/>
              <a:buChar char="•"/>
            </a:pPr>
            <a:r>
              <a:rPr lang="ro-RO" dirty="0"/>
              <a:t>uzura produselor de plastic în timpul utilizării normale (textile, vopsele, anvelope auto etc.)  </a:t>
            </a:r>
            <a:endParaRPr lang="en-GB" dirty="0"/>
          </a:p>
          <a:p>
            <a:pPr marL="857250" lvl="1" indent="-457200">
              <a:buFont typeface="Arial" panose="020B0604020202020204" pitchFamily="34" charset="0"/>
              <a:buChar char="•"/>
            </a:pPr>
            <a:r>
              <a:rPr lang="ro-RO" dirty="0"/>
              <a:t>particule și fibre</a:t>
            </a:r>
            <a:endParaRPr lang="en-GB" dirty="0"/>
          </a:p>
          <a:p>
            <a:endParaRPr lang="en-GB" dirty="0"/>
          </a:p>
          <a:p>
            <a:endParaRPr lang="en-GB" dirty="0"/>
          </a:p>
        </p:txBody>
      </p:sp>
    </p:spTree>
    <p:extLst>
      <p:ext uri="{BB962C8B-B14F-4D97-AF65-F5344CB8AC3E}">
        <p14:creationId xmlns:p14="http://schemas.microsoft.com/office/powerpoint/2010/main" val="3340663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A55EBE-717B-452D-B49E-A8BAC89C278B}"/>
              </a:ext>
            </a:extLst>
          </p:cNvPr>
          <p:cNvSpPr/>
          <p:nvPr/>
        </p:nvSpPr>
        <p:spPr>
          <a:xfrm>
            <a:off x="0" y="0"/>
            <a:ext cx="9144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05DEE22E-4127-4488-8019-F8B7021A22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435811"/>
            <a:ext cx="9118600" cy="6299200"/>
          </a:xfrm>
          <a:prstGeom prst="rect">
            <a:avLst/>
          </a:prstGeom>
        </p:spPr>
      </p:pic>
    </p:spTree>
    <p:extLst>
      <p:ext uri="{BB962C8B-B14F-4D97-AF65-F5344CB8AC3E}">
        <p14:creationId xmlns:p14="http://schemas.microsoft.com/office/powerpoint/2010/main" val="101026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2B93-4E43-490B-8C9E-AAC665B95BDA}"/>
              </a:ext>
            </a:extLst>
          </p:cNvPr>
          <p:cNvSpPr>
            <a:spLocks noGrp="1"/>
          </p:cNvSpPr>
          <p:nvPr>
            <p:ph type="title"/>
          </p:nvPr>
        </p:nvSpPr>
        <p:spPr>
          <a:xfrm>
            <a:off x="1268389" y="990600"/>
            <a:ext cx="6584997" cy="927100"/>
          </a:xfrm>
        </p:spPr>
        <p:txBody>
          <a:bodyPr/>
          <a:lstStyle/>
          <a:p>
            <a:r>
              <a:rPr lang="ro-RO" sz="3200" dirty="0"/>
              <a:t>Cum se infiltreză plasticul în lanțul alimentar</a:t>
            </a:r>
            <a:endParaRPr lang="en-GB" sz="3200" dirty="0"/>
          </a:p>
        </p:txBody>
      </p:sp>
      <p:sp>
        <p:nvSpPr>
          <p:cNvPr id="3" name="Content Placeholder 2">
            <a:extLst>
              <a:ext uri="{FF2B5EF4-FFF2-40B4-BE49-F238E27FC236}">
                <a16:creationId xmlns:a16="http://schemas.microsoft.com/office/drawing/2014/main" id="{917D1AE8-07F3-4F63-AE39-FBB69173EC43}"/>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r>
              <a:rPr lang="ro-RO" dirty="0"/>
              <a:t>Înghițit de pești, mamifere, păsări, alte animale marine</a:t>
            </a:r>
            <a:endParaRPr lang="en-GB" dirty="0"/>
          </a:p>
          <a:p>
            <a:pPr marL="457200" indent="-457200">
              <a:buFont typeface="Arial" panose="020B0604020202020204" pitchFamily="34" charset="0"/>
              <a:buChar char="•"/>
            </a:pPr>
            <a:r>
              <a:rPr lang="ro-RO" dirty="0"/>
              <a:t>Microplasticele sunt similare la mărime cu sedimentele și particulele în suspensie</a:t>
            </a:r>
            <a:endParaRPr lang="en-GB" dirty="0"/>
          </a:p>
          <a:p>
            <a:pPr marL="457200" indent="-457200">
              <a:buFont typeface="Arial" panose="020B0604020202020204" pitchFamily="34" charset="0"/>
              <a:buChar char="•"/>
            </a:pPr>
            <a:r>
              <a:rPr lang="ro-RO" dirty="0"/>
              <a:t>Organismele care se hrănesc prin filtrare sau ingerarea sedimentelor înghit mici particule de plastic</a:t>
            </a:r>
            <a:endParaRPr lang="en-GB" dirty="0"/>
          </a:p>
          <a:p>
            <a:pPr marL="457200" indent="-457200">
              <a:buFont typeface="Arial" panose="020B0604020202020204" pitchFamily="34" charset="0"/>
              <a:buChar char="•"/>
            </a:pPr>
            <a:r>
              <a:rPr lang="ro-RO" dirty="0"/>
              <a:t>Este posibil ca unele particule să nu fie excretate și să rămână în sistemul digestiv al animalelor</a:t>
            </a:r>
            <a:endParaRPr lang="en-GB" dirty="0"/>
          </a:p>
          <a:p>
            <a:pPr marL="457200" indent="-457200">
              <a:buFont typeface="Arial" panose="020B0604020202020204" pitchFamily="34" charset="0"/>
              <a:buChar char="•"/>
            </a:pPr>
            <a:r>
              <a:rPr lang="ro-RO" dirty="0"/>
              <a:t>Când un animal cu microplastice în corp este mâncat de un prădător, microparticulele „călătoresc” în lanțul alimentar</a:t>
            </a:r>
            <a:endParaRPr lang="en-GB" dirty="0"/>
          </a:p>
        </p:txBody>
      </p:sp>
    </p:spTree>
    <p:extLst>
      <p:ext uri="{BB962C8B-B14F-4D97-AF65-F5344CB8AC3E}">
        <p14:creationId xmlns:p14="http://schemas.microsoft.com/office/powerpoint/2010/main" val="2905301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4E6BF1-F27F-42D9-A1DF-A09956D16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50"/>
            <a:ext cx="9144000" cy="6845300"/>
          </a:xfrm>
          <a:prstGeom prst="rect">
            <a:avLst/>
          </a:prstGeom>
        </p:spPr>
      </p:pic>
    </p:spTree>
    <p:extLst>
      <p:ext uri="{BB962C8B-B14F-4D97-AF65-F5344CB8AC3E}">
        <p14:creationId xmlns:p14="http://schemas.microsoft.com/office/powerpoint/2010/main" val="391467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E2F4F-F2A8-4AED-A312-0ABF13145192}"/>
              </a:ext>
            </a:extLst>
          </p:cNvPr>
          <p:cNvSpPr>
            <a:spLocks noGrp="1"/>
          </p:cNvSpPr>
          <p:nvPr>
            <p:ph type="title"/>
          </p:nvPr>
        </p:nvSpPr>
        <p:spPr/>
        <p:txBody>
          <a:bodyPr>
            <a:normAutofit fontScale="90000"/>
          </a:bodyPr>
          <a:lstStyle/>
          <a:p>
            <a:r>
              <a:rPr lang="ro-RO" dirty="0"/>
              <a:t>Bioacumularea de plastic în lanțul alimentar</a:t>
            </a:r>
            <a:endParaRPr lang="en-GB" dirty="0"/>
          </a:p>
        </p:txBody>
      </p:sp>
      <p:sp>
        <p:nvSpPr>
          <p:cNvPr id="3" name="Content Placeholder 2">
            <a:extLst>
              <a:ext uri="{FF2B5EF4-FFF2-40B4-BE49-F238E27FC236}">
                <a16:creationId xmlns:a16="http://schemas.microsoft.com/office/drawing/2014/main" id="{366B2EAD-178A-4573-B25E-B93A7B0294F2}"/>
              </a:ext>
            </a:extLst>
          </p:cNvPr>
          <p:cNvSpPr>
            <a:spLocks noGrp="1"/>
          </p:cNvSpPr>
          <p:nvPr>
            <p:ph idx="1"/>
          </p:nvPr>
        </p:nvSpPr>
        <p:spPr>
          <a:xfrm>
            <a:off x="446088" y="2286000"/>
            <a:ext cx="8229600" cy="4391025"/>
          </a:xfrm>
        </p:spPr>
        <p:txBody>
          <a:bodyPr>
            <a:noAutofit/>
          </a:bodyPr>
          <a:lstStyle/>
          <a:p>
            <a:pPr marL="457200" indent="-457200">
              <a:buFont typeface="Arial" panose="020B0604020202020204" pitchFamily="34" charset="0"/>
              <a:buChar char="•"/>
            </a:pPr>
            <a:r>
              <a:rPr lang="en-US" sz="2000" dirty="0" err="1"/>
              <a:t>Zooplanctonul</a:t>
            </a:r>
            <a:r>
              <a:rPr lang="en-US" sz="2000" dirty="0"/>
              <a:t> </a:t>
            </a:r>
            <a:r>
              <a:rPr lang="en-US" sz="2000" dirty="0" err="1"/>
              <a:t>și</a:t>
            </a:r>
            <a:r>
              <a:rPr lang="en-US" sz="2000" dirty="0"/>
              <a:t> </a:t>
            </a:r>
            <a:r>
              <a:rPr lang="en-US" sz="2000" dirty="0" err="1"/>
              <a:t>alte</a:t>
            </a:r>
            <a:r>
              <a:rPr lang="en-US" sz="2000" dirty="0"/>
              <a:t> </a:t>
            </a:r>
            <a:r>
              <a:rPr lang="en-US" sz="2000" dirty="0" err="1"/>
              <a:t>nevertebrate</a:t>
            </a:r>
            <a:r>
              <a:rPr lang="en-US" sz="2000" dirty="0"/>
              <a:t> </a:t>
            </a:r>
            <a:r>
              <a:rPr lang="en-US" sz="2000" dirty="0" err="1"/>
              <a:t>ingeră</a:t>
            </a:r>
            <a:r>
              <a:rPr lang="en-US" sz="2000" dirty="0"/>
              <a:t> </a:t>
            </a:r>
            <a:r>
              <a:rPr lang="en-US" sz="2000" dirty="0" err="1"/>
              <a:t>particule</a:t>
            </a:r>
            <a:r>
              <a:rPr lang="en-US" sz="2000" dirty="0"/>
              <a:t> </a:t>
            </a:r>
            <a:r>
              <a:rPr lang="en-US" sz="2000" dirty="0" err="1"/>
              <a:t>și</a:t>
            </a:r>
            <a:r>
              <a:rPr lang="en-US" sz="2000" dirty="0"/>
              <a:t> </a:t>
            </a:r>
            <a:r>
              <a:rPr lang="en-US" sz="2000" dirty="0" err="1"/>
              <a:t>fibre</a:t>
            </a:r>
            <a:r>
              <a:rPr lang="en-US" sz="2000" dirty="0"/>
              <a:t> de plastic</a:t>
            </a:r>
            <a:endParaRPr lang="en-GB" sz="2000" dirty="0"/>
          </a:p>
          <a:p>
            <a:pPr marL="457200" indent="-457200">
              <a:buFont typeface="Arial" panose="020B0604020202020204" pitchFamily="34" charset="0"/>
              <a:buChar char="•"/>
            </a:pPr>
            <a:r>
              <a:rPr lang="en-US" sz="2000" dirty="0" err="1"/>
              <a:t>Zooplanctonul</a:t>
            </a:r>
            <a:r>
              <a:rPr lang="en-US" sz="2000" dirty="0"/>
              <a:t> </a:t>
            </a:r>
            <a:r>
              <a:rPr lang="en-US" sz="2000" dirty="0" err="1"/>
              <a:t>excretă</a:t>
            </a:r>
            <a:r>
              <a:rPr lang="en-US" sz="2000" dirty="0"/>
              <a:t> de </a:t>
            </a:r>
            <a:r>
              <a:rPr lang="en-US" sz="2000" dirty="0" err="1"/>
              <a:t>obicei</a:t>
            </a:r>
            <a:r>
              <a:rPr lang="en-US" sz="2000" dirty="0"/>
              <a:t> </a:t>
            </a:r>
            <a:r>
              <a:rPr lang="en-US" sz="2000" dirty="0" err="1"/>
              <a:t>particulele</a:t>
            </a:r>
            <a:r>
              <a:rPr lang="en-US" sz="2000" dirty="0"/>
              <a:t> </a:t>
            </a:r>
            <a:r>
              <a:rPr lang="en-US" sz="2000" dirty="0" err="1"/>
              <a:t>în</a:t>
            </a:r>
            <a:r>
              <a:rPr lang="en-US" sz="2000" dirty="0"/>
              <a:t> </a:t>
            </a:r>
            <a:r>
              <a:rPr lang="en-US" sz="2000" dirty="0" err="1"/>
              <a:t>câteva</a:t>
            </a:r>
            <a:r>
              <a:rPr lang="en-US" sz="2000" dirty="0"/>
              <a:t> ore, </a:t>
            </a:r>
            <a:r>
              <a:rPr lang="en-US" sz="2000" dirty="0" err="1"/>
              <a:t>dar</a:t>
            </a:r>
            <a:r>
              <a:rPr lang="en-US" sz="2000" dirty="0"/>
              <a:t> </a:t>
            </a:r>
            <a:r>
              <a:rPr lang="en-US" sz="2000" dirty="0" err="1"/>
              <a:t>microplasticele</a:t>
            </a:r>
            <a:r>
              <a:rPr lang="en-US" sz="2000" dirty="0"/>
              <a:t> pot </a:t>
            </a:r>
            <a:r>
              <a:rPr lang="en-US" sz="2000" dirty="0" err="1"/>
              <a:t>rămâne</a:t>
            </a:r>
            <a:r>
              <a:rPr lang="en-US" sz="2000" dirty="0"/>
              <a:t> </a:t>
            </a:r>
            <a:r>
              <a:rPr lang="en-US" sz="2000" dirty="0" err="1"/>
              <a:t>în</a:t>
            </a:r>
            <a:r>
              <a:rPr lang="en-US" sz="2000" dirty="0"/>
              <a:t> organism </a:t>
            </a:r>
            <a:r>
              <a:rPr lang="en-US" sz="2000" dirty="0" err="1"/>
              <a:t>până</a:t>
            </a:r>
            <a:r>
              <a:rPr lang="en-US" sz="2000" dirty="0"/>
              <a:t> la </a:t>
            </a:r>
            <a:r>
              <a:rPr lang="en-US" sz="2000" dirty="0" err="1"/>
              <a:t>șapte</a:t>
            </a:r>
            <a:r>
              <a:rPr lang="en-US" sz="2000" dirty="0"/>
              <a:t> </a:t>
            </a:r>
            <a:r>
              <a:rPr lang="en-US" sz="2000" dirty="0" err="1"/>
              <a:t>zile</a:t>
            </a:r>
            <a:r>
              <a:rPr lang="ro-RO" sz="2000" dirty="0"/>
              <a:t>,</a:t>
            </a:r>
            <a:r>
              <a:rPr lang="en-US" sz="2000" dirty="0"/>
              <a:t> </a:t>
            </a:r>
            <a:r>
              <a:rPr lang="en-US" sz="2000" dirty="0" err="1"/>
              <a:t>în</a:t>
            </a:r>
            <a:r>
              <a:rPr lang="en-US" sz="2000" dirty="0"/>
              <a:t> </a:t>
            </a:r>
            <a:r>
              <a:rPr lang="en-US" sz="2000" dirty="0" err="1"/>
              <a:t>condiții</a:t>
            </a:r>
            <a:r>
              <a:rPr lang="en-US" sz="2000" dirty="0"/>
              <a:t> de </a:t>
            </a:r>
            <a:r>
              <a:rPr lang="en-US" sz="2000" dirty="0" err="1"/>
              <a:t>laborator</a:t>
            </a:r>
            <a:endParaRPr lang="en-US" sz="2000" dirty="0"/>
          </a:p>
          <a:p>
            <a:pPr marL="457200" indent="-457200">
              <a:buFont typeface="Arial" panose="020B0604020202020204" pitchFamily="34" charset="0"/>
              <a:buChar char="•"/>
            </a:pPr>
            <a:r>
              <a:rPr lang="en-US" sz="2000" dirty="0" err="1"/>
              <a:t>Ingerarea</a:t>
            </a:r>
            <a:r>
              <a:rPr lang="en-US" sz="2000" dirty="0"/>
              <a:t> </a:t>
            </a:r>
            <a:r>
              <a:rPr lang="en-US" sz="2000" dirty="0" err="1"/>
              <a:t>particulelor</a:t>
            </a:r>
            <a:r>
              <a:rPr lang="en-US" sz="2000" dirty="0"/>
              <a:t> de </a:t>
            </a:r>
            <a:r>
              <a:rPr lang="en-US" sz="2000" dirty="0" err="1"/>
              <a:t>polistiren</a:t>
            </a:r>
            <a:r>
              <a:rPr lang="en-US" sz="2000" dirty="0"/>
              <a:t> de </a:t>
            </a:r>
            <a:r>
              <a:rPr lang="en-US" sz="2000" dirty="0" err="1"/>
              <a:t>către</a:t>
            </a:r>
            <a:r>
              <a:rPr lang="en-US" sz="2000" dirty="0"/>
              <a:t> </a:t>
            </a:r>
            <a:r>
              <a:rPr lang="en-US" sz="2000" dirty="0" err="1"/>
              <a:t>zooplancton</a:t>
            </a:r>
            <a:r>
              <a:rPr lang="en-US" sz="2000" dirty="0"/>
              <a:t> </a:t>
            </a:r>
            <a:r>
              <a:rPr lang="en-US" sz="2000" dirty="0" err="1"/>
              <a:t>scade</a:t>
            </a:r>
            <a:r>
              <a:rPr lang="en-US" sz="2000" dirty="0"/>
              <a:t> </a:t>
            </a:r>
            <a:r>
              <a:rPr lang="en-US" sz="2000" dirty="0" err="1"/>
              <a:t>semnificativ</a:t>
            </a:r>
            <a:r>
              <a:rPr lang="en-US" sz="2000" dirty="0"/>
              <a:t> </a:t>
            </a:r>
            <a:r>
              <a:rPr lang="en-US" sz="2000" dirty="0" err="1"/>
              <a:t>aportul</a:t>
            </a:r>
            <a:r>
              <a:rPr lang="en-US" sz="2000" dirty="0"/>
              <a:t> </a:t>
            </a:r>
            <a:r>
              <a:rPr lang="en-US" sz="2000" dirty="0" err="1"/>
              <a:t>nutrițional</a:t>
            </a:r>
            <a:r>
              <a:rPr lang="en-US" sz="2000" dirty="0"/>
              <a:t> al </a:t>
            </a:r>
            <a:r>
              <a:rPr lang="en-US" sz="2000" dirty="0" err="1"/>
              <a:t>acestora</a:t>
            </a:r>
            <a:r>
              <a:rPr lang="en-US" sz="2000" dirty="0"/>
              <a:t>, </a:t>
            </a:r>
            <a:r>
              <a:rPr lang="en-US" sz="2000" dirty="0" err="1"/>
              <a:t>deoarece</a:t>
            </a:r>
            <a:r>
              <a:rPr lang="en-US" sz="2000" dirty="0"/>
              <a:t> </a:t>
            </a:r>
            <a:r>
              <a:rPr lang="en-US" sz="2000" dirty="0" err="1"/>
              <a:t>plasticul</a:t>
            </a:r>
            <a:r>
              <a:rPr lang="en-US" sz="2000" dirty="0"/>
              <a:t> nu </a:t>
            </a:r>
            <a:r>
              <a:rPr lang="en-US" sz="2000" dirty="0" err="1"/>
              <a:t>furnizează</a:t>
            </a:r>
            <a:r>
              <a:rPr lang="en-US" sz="2000" dirty="0"/>
              <a:t> </a:t>
            </a:r>
            <a:r>
              <a:rPr lang="en-US" sz="2000" dirty="0" err="1"/>
              <a:t>energie</a:t>
            </a:r>
            <a:r>
              <a:rPr lang="en-US" sz="2000" dirty="0"/>
              <a:t> </a:t>
            </a:r>
            <a:r>
              <a:rPr lang="en-US" sz="2000" dirty="0" err="1"/>
              <a:t>și</a:t>
            </a:r>
            <a:r>
              <a:rPr lang="en-US" sz="2000" dirty="0"/>
              <a:t> </a:t>
            </a:r>
            <a:r>
              <a:rPr lang="en-US" sz="2000" dirty="0" err="1"/>
              <a:t>poate</a:t>
            </a:r>
            <a:r>
              <a:rPr lang="en-US" sz="2000" dirty="0"/>
              <a:t> </a:t>
            </a:r>
            <a:r>
              <a:rPr lang="en-US" sz="2000" dirty="0" err="1"/>
              <a:t>afecta</a:t>
            </a:r>
            <a:r>
              <a:rPr lang="en-US" sz="2000" dirty="0"/>
              <a:t> </a:t>
            </a:r>
            <a:r>
              <a:rPr lang="en-US" sz="2000" dirty="0" err="1"/>
              <a:t>modul</a:t>
            </a:r>
            <a:r>
              <a:rPr lang="en-US" sz="2000" dirty="0"/>
              <a:t> </a:t>
            </a:r>
            <a:r>
              <a:rPr lang="en-US" sz="2000" dirty="0" err="1"/>
              <a:t>în</a:t>
            </a:r>
            <a:r>
              <a:rPr lang="en-US" sz="2000" dirty="0"/>
              <a:t> care </a:t>
            </a:r>
            <a:r>
              <a:rPr lang="en-US" sz="2000" dirty="0" err="1"/>
              <a:t>aceste</a:t>
            </a:r>
            <a:r>
              <a:rPr lang="en-US" sz="2000" dirty="0"/>
              <a:t> </a:t>
            </a:r>
            <a:r>
              <a:rPr lang="en-US" sz="2000" dirty="0" err="1"/>
              <a:t>organisme</a:t>
            </a:r>
            <a:r>
              <a:rPr lang="en-US" sz="2000" dirty="0"/>
              <a:t> se </a:t>
            </a:r>
            <a:r>
              <a:rPr lang="en-US" sz="2000" dirty="0" err="1"/>
              <a:t>descurc</a:t>
            </a:r>
            <a:r>
              <a:rPr lang="ro-RO" sz="2000" dirty="0"/>
              <a:t>ă</a:t>
            </a:r>
            <a:r>
              <a:rPr lang="en-US" sz="2000" dirty="0"/>
              <a:t> </a:t>
            </a:r>
            <a:r>
              <a:rPr lang="ro-RO" sz="2000" dirty="0"/>
              <a:t>cu</a:t>
            </a:r>
            <a:r>
              <a:rPr lang="en-US" sz="2000" dirty="0"/>
              <a:t> </a:t>
            </a:r>
            <a:r>
              <a:rPr lang="en-US" sz="2000" dirty="0" err="1"/>
              <a:t>lipsa</a:t>
            </a:r>
            <a:r>
              <a:rPr lang="en-US" sz="2000" dirty="0"/>
              <a:t> de </a:t>
            </a:r>
            <a:r>
              <a:rPr lang="en-US" sz="2000" dirty="0" err="1"/>
              <a:t>alimente</a:t>
            </a:r>
            <a:endParaRPr lang="en-GB" sz="2000" dirty="0"/>
          </a:p>
          <a:p>
            <a:pPr marL="457200" indent="-457200">
              <a:buFont typeface="Arial" panose="020B0604020202020204" pitchFamily="34" charset="0"/>
              <a:buChar char="•"/>
            </a:pPr>
            <a:r>
              <a:rPr lang="en-US" sz="2000" dirty="0" err="1"/>
              <a:t>Microplasticele</a:t>
            </a:r>
            <a:r>
              <a:rPr lang="en-US" sz="2000" dirty="0"/>
              <a:t> </a:t>
            </a:r>
            <a:r>
              <a:rPr lang="en-US" sz="2000" dirty="0" err="1"/>
              <a:t>afectează</a:t>
            </a:r>
            <a:r>
              <a:rPr lang="en-US" sz="2000" dirty="0"/>
              <a:t> </a:t>
            </a:r>
            <a:r>
              <a:rPr lang="en-US" sz="2000" dirty="0" err="1"/>
              <a:t>și</a:t>
            </a:r>
            <a:r>
              <a:rPr lang="en-US" sz="2000" dirty="0"/>
              <a:t> </a:t>
            </a:r>
            <a:r>
              <a:rPr lang="en-US" sz="2000" dirty="0" err="1"/>
              <a:t>reproducerea</a:t>
            </a:r>
            <a:endParaRPr lang="ro-RO" sz="2000" dirty="0"/>
          </a:p>
          <a:p>
            <a:pPr marL="457200" indent="-457200">
              <a:buFont typeface="Arial" panose="020B0604020202020204" pitchFamily="34" charset="0"/>
              <a:buChar char="•"/>
            </a:pPr>
            <a:r>
              <a:rPr lang="ro-RO" sz="2000" dirty="0"/>
              <a:t>Zooplanctonul se află la baza rețelei alimentare, așadar tot mai mulți consumatori acumulează cantități mai mari de materiale plastice </a:t>
            </a:r>
            <a:endParaRPr lang="en-GB" sz="2000" dirty="0"/>
          </a:p>
        </p:txBody>
      </p:sp>
    </p:spTree>
    <p:extLst>
      <p:ext uri="{BB962C8B-B14F-4D97-AF65-F5344CB8AC3E}">
        <p14:creationId xmlns:p14="http://schemas.microsoft.com/office/powerpoint/2010/main" val="1858179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946988-9C16-4841-A98F-B5002EFA5CBD}"/>
              </a:ext>
            </a:extLst>
          </p:cNvPr>
          <p:cNvSpPr txBox="1"/>
          <p:nvPr/>
        </p:nvSpPr>
        <p:spPr>
          <a:xfrm>
            <a:off x="5715000" y="1447800"/>
            <a:ext cx="3200400" cy="4401205"/>
          </a:xfrm>
          <a:prstGeom prst="rect">
            <a:avLst/>
          </a:prstGeom>
          <a:noFill/>
        </p:spPr>
        <p:txBody>
          <a:bodyPr wrap="square" rtlCol="0">
            <a:spAutoFit/>
          </a:bodyPr>
          <a:lstStyle/>
          <a:p>
            <a:r>
              <a:rPr lang="en-US" sz="2000" dirty="0">
                <a:latin typeface="+mn-lt"/>
              </a:rPr>
              <a:t>Microplastic</a:t>
            </a:r>
            <a:r>
              <a:rPr lang="ro-RO" sz="2000" dirty="0">
                <a:latin typeface="+mn-lt"/>
              </a:rPr>
              <a:t>ele sunt ingerate de zooplancton.</a:t>
            </a:r>
            <a:r>
              <a:rPr lang="en-US" sz="2000" dirty="0">
                <a:latin typeface="+mn-lt"/>
              </a:rPr>
              <a:t> </a:t>
            </a:r>
          </a:p>
          <a:p>
            <a:endParaRPr lang="en-US" sz="2000" dirty="0">
              <a:latin typeface="+mn-lt"/>
            </a:endParaRPr>
          </a:p>
          <a:p>
            <a:r>
              <a:rPr lang="en-US" sz="2000" dirty="0" err="1">
                <a:latin typeface="+mn-lt"/>
              </a:rPr>
              <a:t>Zooplan</a:t>
            </a:r>
            <a:r>
              <a:rPr lang="ro-RO" sz="2000" dirty="0">
                <a:latin typeface="+mn-lt"/>
              </a:rPr>
              <a:t>c</a:t>
            </a:r>
            <a:r>
              <a:rPr lang="en-US" sz="2000" dirty="0">
                <a:latin typeface="+mn-lt"/>
              </a:rPr>
              <a:t>ton</a:t>
            </a:r>
            <a:r>
              <a:rPr lang="ro-RO" sz="2000" dirty="0">
                <a:latin typeface="+mn-lt"/>
              </a:rPr>
              <a:t>ul este alimentul principal pentru peștii mici, consumați de pești mai mari și de mamifere marine.</a:t>
            </a:r>
            <a:endParaRPr lang="en-US" sz="2000" dirty="0">
              <a:latin typeface="+mn-lt"/>
            </a:endParaRPr>
          </a:p>
          <a:p>
            <a:endParaRPr lang="en-US" sz="2000" dirty="0">
              <a:latin typeface="+mn-lt"/>
            </a:endParaRPr>
          </a:p>
          <a:p>
            <a:r>
              <a:rPr lang="ro-RO" sz="2000" dirty="0">
                <a:solidFill>
                  <a:schemeClr val="accent1">
                    <a:lumMod val="50000"/>
                  </a:schemeClr>
                </a:solidFill>
                <a:latin typeface="+mn-lt"/>
              </a:rPr>
              <a:t>Cantități mai mari de particule de plastic pot fi găsite în partea de sus a lanțului</a:t>
            </a:r>
            <a:r>
              <a:rPr lang="en-US" sz="2000" dirty="0">
                <a:solidFill>
                  <a:schemeClr val="accent1">
                    <a:lumMod val="50000"/>
                  </a:schemeClr>
                </a:solidFill>
                <a:latin typeface="+mn-lt"/>
              </a:rPr>
              <a:t>.</a:t>
            </a:r>
          </a:p>
          <a:p>
            <a:endParaRPr lang="en-GB" sz="2000" dirty="0">
              <a:latin typeface="+mn-lt"/>
            </a:endParaRPr>
          </a:p>
        </p:txBody>
      </p:sp>
      <p:pic>
        <p:nvPicPr>
          <p:cNvPr id="5" name="Picture 4">
            <a:extLst>
              <a:ext uri="{FF2B5EF4-FFF2-40B4-BE49-F238E27FC236}">
                <a16:creationId xmlns:a16="http://schemas.microsoft.com/office/drawing/2014/main" id="{58A87B96-754E-49AA-8DE3-CA6BFEBA66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562600" cy="6845300"/>
          </a:xfrm>
          <a:prstGeom prst="rect">
            <a:avLst/>
          </a:prstGeom>
        </p:spPr>
      </p:pic>
    </p:spTree>
    <p:extLst>
      <p:ext uri="{BB962C8B-B14F-4D97-AF65-F5344CB8AC3E}">
        <p14:creationId xmlns:p14="http://schemas.microsoft.com/office/powerpoint/2010/main" val="1843260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9756-2854-412F-961E-5DB4421F35CD}"/>
              </a:ext>
            </a:extLst>
          </p:cNvPr>
          <p:cNvSpPr>
            <a:spLocks noGrp="1"/>
          </p:cNvSpPr>
          <p:nvPr>
            <p:ph type="title"/>
          </p:nvPr>
        </p:nvSpPr>
        <p:spPr/>
        <p:txBody>
          <a:bodyPr>
            <a:normAutofit fontScale="90000"/>
          </a:bodyPr>
          <a:lstStyle/>
          <a:p>
            <a:r>
              <a:rPr lang="ro-RO" dirty="0"/>
              <a:t>Cum microplasticele pot ajunge pe farfuria consumatorilor</a:t>
            </a:r>
            <a:endParaRPr lang="en-GB" dirty="0"/>
          </a:p>
        </p:txBody>
      </p:sp>
      <p:sp>
        <p:nvSpPr>
          <p:cNvPr id="3" name="Content Placeholder 2">
            <a:extLst>
              <a:ext uri="{FF2B5EF4-FFF2-40B4-BE49-F238E27FC236}">
                <a16:creationId xmlns:a16="http://schemas.microsoft.com/office/drawing/2014/main" id="{120AE31D-D472-4531-AB0D-209D691F7C7D}"/>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endParaRPr lang="en-GB" dirty="0"/>
          </a:p>
          <a:p>
            <a:pPr marL="457200" indent="-457200">
              <a:buFont typeface="Arial" panose="020B0604020202020204" pitchFamily="34" charset="0"/>
              <a:buChar char="•"/>
            </a:pPr>
            <a:r>
              <a:rPr lang="ro-RO" dirty="0"/>
              <a:t>Riscul expunerii oamenilor la microplastice și chimicalele aparținând lor încă este sub observație</a:t>
            </a:r>
            <a:endParaRPr lang="en-GB" dirty="0"/>
          </a:p>
          <a:p>
            <a:pPr marL="457200" indent="-457200">
              <a:buFont typeface="Arial" panose="020B0604020202020204" pitchFamily="34" charset="0"/>
              <a:buChar char="•"/>
            </a:pPr>
            <a:r>
              <a:rPr lang="ro-RO" dirty="0"/>
              <a:t>Consumul de pește este considerat cu risc scăzut, deoarece organele interne îi sunt sunt scoase în timpul curățării sale</a:t>
            </a:r>
            <a:endParaRPr lang="en-GB" dirty="0"/>
          </a:p>
          <a:p>
            <a:pPr marL="457200" indent="-457200">
              <a:buFont typeface="Arial" panose="020B0604020202020204" pitchFamily="34" charset="0"/>
              <a:buChar char="•"/>
            </a:pPr>
            <a:r>
              <a:rPr lang="ro-RO" dirty="0"/>
              <a:t>Organismele marine consumate cu organele interne au microplastice în ele</a:t>
            </a:r>
            <a:endParaRPr lang="en-GB" dirty="0"/>
          </a:p>
          <a:p>
            <a:pPr marL="457200" indent="-457200">
              <a:buFont typeface="Arial" panose="020B0604020202020204" pitchFamily="34" charset="0"/>
              <a:buChar char="•"/>
            </a:pPr>
            <a:r>
              <a:rPr lang="ro-RO" dirty="0"/>
              <a:t>Cantitatea de substanțe chimice periculoase legate de particulele de plastic este în prezent considerată minoră, în comparație cu alte căi de expunere, cum ar fi consumul de fructe și legume tratate cu erbicide și poluarea atmosferică </a:t>
            </a:r>
            <a:endParaRPr lang="en-GB" dirty="0"/>
          </a:p>
        </p:txBody>
      </p:sp>
    </p:spTree>
    <p:extLst>
      <p:ext uri="{BB962C8B-B14F-4D97-AF65-F5344CB8AC3E}">
        <p14:creationId xmlns:p14="http://schemas.microsoft.com/office/powerpoint/2010/main" val="262838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193CC2-2420-4B7C-8674-978FE8F5CF6F}"/>
              </a:ext>
            </a:extLst>
          </p:cNvPr>
          <p:cNvSpPr/>
          <p:nvPr/>
        </p:nvSpPr>
        <p:spPr>
          <a:xfrm>
            <a:off x="0" y="0"/>
            <a:ext cx="89916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D5DDFEDD-0676-41F6-BAD8-BAA0C1BC3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232071"/>
          </a:xfrm>
          <a:prstGeom prst="rect">
            <a:avLst/>
          </a:prstGeom>
        </p:spPr>
      </p:pic>
    </p:spTree>
    <p:extLst>
      <p:ext uri="{BB962C8B-B14F-4D97-AF65-F5344CB8AC3E}">
        <p14:creationId xmlns:p14="http://schemas.microsoft.com/office/powerpoint/2010/main" val="780672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5910E-69E2-4202-AC4E-28C3C80C351A}"/>
              </a:ext>
            </a:extLst>
          </p:cNvPr>
          <p:cNvSpPr>
            <a:spLocks noGrp="1"/>
          </p:cNvSpPr>
          <p:nvPr>
            <p:ph type="title"/>
          </p:nvPr>
        </p:nvSpPr>
        <p:spPr/>
        <p:txBody>
          <a:bodyPr/>
          <a:lstStyle/>
          <a:p>
            <a:r>
              <a:rPr lang="ro-RO" dirty="0"/>
              <a:t>Rezumat</a:t>
            </a:r>
            <a:endParaRPr lang="en-GB" dirty="0"/>
          </a:p>
        </p:txBody>
      </p:sp>
      <p:sp>
        <p:nvSpPr>
          <p:cNvPr id="3" name="Content Placeholder 2">
            <a:extLst>
              <a:ext uri="{FF2B5EF4-FFF2-40B4-BE49-F238E27FC236}">
                <a16:creationId xmlns:a16="http://schemas.microsoft.com/office/drawing/2014/main" id="{996733D5-DA72-4AAB-9865-8A05D8CC83B0}"/>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dirty="0" err="1"/>
              <a:t>Microplasticele</a:t>
            </a:r>
            <a:r>
              <a:rPr lang="en-US" dirty="0"/>
              <a:t> </a:t>
            </a:r>
            <a:r>
              <a:rPr lang="en-US" dirty="0" err="1"/>
              <a:t>și</a:t>
            </a:r>
            <a:r>
              <a:rPr lang="en-US" dirty="0"/>
              <a:t> </a:t>
            </a:r>
            <a:r>
              <a:rPr lang="en-US" dirty="0" err="1"/>
              <a:t>nanoparticulele</a:t>
            </a:r>
            <a:r>
              <a:rPr lang="en-US" dirty="0"/>
              <a:t> </a:t>
            </a:r>
            <a:r>
              <a:rPr lang="en-US" dirty="0" err="1"/>
              <a:t>pătrund</a:t>
            </a:r>
            <a:r>
              <a:rPr lang="en-US" dirty="0"/>
              <a:t> </a:t>
            </a:r>
            <a:r>
              <a:rPr lang="en-US" dirty="0" err="1"/>
              <a:t>în</a:t>
            </a:r>
            <a:r>
              <a:rPr lang="en-US" dirty="0"/>
              <a:t> </a:t>
            </a:r>
            <a:r>
              <a:rPr lang="en-US" dirty="0" err="1"/>
              <a:t>mediul</a:t>
            </a:r>
            <a:r>
              <a:rPr lang="en-US" dirty="0"/>
              <a:t> </a:t>
            </a:r>
            <a:r>
              <a:rPr lang="en-US" dirty="0" err="1"/>
              <a:t>marin</a:t>
            </a:r>
            <a:r>
              <a:rPr lang="en-US" dirty="0"/>
              <a:t> </a:t>
            </a:r>
            <a:r>
              <a:rPr lang="en-US" dirty="0" err="1"/>
              <a:t>și</a:t>
            </a:r>
            <a:r>
              <a:rPr lang="en-US" dirty="0"/>
              <a:t> sunt </a:t>
            </a:r>
            <a:r>
              <a:rPr lang="en-US" dirty="0" err="1"/>
              <a:t>transportate</a:t>
            </a:r>
            <a:r>
              <a:rPr lang="en-US" dirty="0"/>
              <a:t> </a:t>
            </a:r>
            <a:r>
              <a:rPr lang="en-US" dirty="0" err="1"/>
              <a:t>în</a:t>
            </a:r>
            <a:r>
              <a:rPr lang="en-US" dirty="0"/>
              <a:t> mod constant </a:t>
            </a:r>
            <a:r>
              <a:rPr lang="en-US" dirty="0" err="1"/>
              <a:t>prin</a:t>
            </a:r>
            <a:r>
              <a:rPr lang="en-US" dirty="0"/>
              <a:t> </a:t>
            </a:r>
            <a:r>
              <a:rPr lang="en-US" dirty="0" err="1"/>
              <a:t>procese</a:t>
            </a:r>
            <a:r>
              <a:rPr lang="en-US" dirty="0"/>
              <a:t> </a:t>
            </a:r>
            <a:r>
              <a:rPr lang="en-US" dirty="0" err="1"/>
              <a:t>naturale</a:t>
            </a:r>
            <a:endParaRPr lang="en-US" dirty="0"/>
          </a:p>
          <a:p>
            <a:pPr marL="457200" indent="-457200">
              <a:buFont typeface="Arial" panose="020B0604020202020204" pitchFamily="34" charset="0"/>
              <a:buChar char="•"/>
            </a:pPr>
            <a:r>
              <a:rPr lang="ro-RO" dirty="0"/>
              <a:t>Ele pot afecta ecosistemele</a:t>
            </a:r>
          </a:p>
          <a:p>
            <a:pPr marL="457200" indent="-457200">
              <a:buFont typeface="Arial" panose="020B0604020202020204" pitchFamily="34" charset="0"/>
              <a:buChar char="•"/>
            </a:pPr>
            <a:r>
              <a:rPr lang="pt-BR" dirty="0"/>
              <a:t>Există riscul de bioacumulare a microplasticelor în rețeaua alimentară</a:t>
            </a:r>
            <a:endParaRPr lang="en-US" dirty="0"/>
          </a:p>
          <a:p>
            <a:pPr marL="457200" indent="-457200">
              <a:buFont typeface="Arial" panose="020B0604020202020204" pitchFamily="34" charset="0"/>
              <a:buChar char="•"/>
            </a:pPr>
            <a:r>
              <a:rPr lang="ro-RO" dirty="0"/>
              <a:t>Fructele de mare prezintă un risc redus de poluare cu plastic pentru oameni, dar problema este încă studiată</a:t>
            </a:r>
            <a:endParaRPr lang="en-US" dirty="0"/>
          </a:p>
        </p:txBody>
      </p:sp>
    </p:spTree>
    <p:extLst>
      <p:ext uri="{BB962C8B-B14F-4D97-AF65-F5344CB8AC3E}">
        <p14:creationId xmlns:p14="http://schemas.microsoft.com/office/powerpoint/2010/main" val="1354852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D6C4-EE52-4FC2-86D0-75A8B960844F}"/>
              </a:ext>
            </a:extLst>
          </p:cNvPr>
          <p:cNvSpPr>
            <a:spLocks noGrp="1"/>
          </p:cNvSpPr>
          <p:nvPr>
            <p:ph type="title"/>
          </p:nvPr>
        </p:nvSpPr>
        <p:spPr/>
        <p:txBody>
          <a:bodyPr/>
          <a:lstStyle/>
          <a:p>
            <a:r>
              <a:rPr lang="ro-RO" dirty="0"/>
              <a:t>Merite/Surse (?)</a:t>
            </a:r>
            <a:endParaRPr lang="en-GB" dirty="0"/>
          </a:p>
        </p:txBody>
      </p:sp>
      <p:sp>
        <p:nvSpPr>
          <p:cNvPr id="3" name="Content Placeholder 2">
            <a:extLst>
              <a:ext uri="{FF2B5EF4-FFF2-40B4-BE49-F238E27FC236}">
                <a16:creationId xmlns:a16="http://schemas.microsoft.com/office/drawing/2014/main" id="{BA323A8C-9FE5-45E9-89DA-3812DB4A9923}"/>
              </a:ext>
            </a:extLst>
          </p:cNvPr>
          <p:cNvSpPr>
            <a:spLocks noGrp="1"/>
          </p:cNvSpPr>
          <p:nvPr>
            <p:ph idx="1"/>
          </p:nvPr>
        </p:nvSpPr>
        <p:spPr>
          <a:xfrm>
            <a:off x="457200" y="2133600"/>
            <a:ext cx="8229600" cy="4391025"/>
          </a:xfrm>
        </p:spPr>
        <p:txBody>
          <a:bodyPr/>
          <a:lstStyle/>
          <a:p>
            <a:r>
              <a:rPr lang="ro-RO" sz="2800" dirty="0"/>
              <a:t>Toate figurile din prezentare sunt create de </a:t>
            </a:r>
            <a:r>
              <a:rPr lang="it-IT" sz="2800" dirty="0">
                <a:solidFill>
                  <a:schemeClr val="accent1">
                    <a:lumMod val="50000"/>
                  </a:schemeClr>
                </a:solidFill>
              </a:rPr>
              <a:t>Maphoto/Riccardo Pravettoni, 2016 &amp; 2018 </a:t>
            </a:r>
            <a:r>
              <a:rPr lang="ro-RO" sz="2800" dirty="0"/>
              <a:t>și fac parte din colecția</a:t>
            </a:r>
            <a:r>
              <a:rPr lang="it-IT" sz="2800" dirty="0"/>
              <a:t> </a:t>
            </a:r>
            <a:r>
              <a:rPr lang="ro-RO" sz="2800" dirty="0"/>
              <a:t>„</a:t>
            </a:r>
            <a:r>
              <a:rPr lang="en-US" sz="2800" dirty="0"/>
              <a:t>Marine Litter Vital Graphics</a:t>
            </a:r>
            <a:r>
              <a:rPr lang="ro-RO" sz="2800" dirty="0"/>
              <a:t>„ de </a:t>
            </a:r>
            <a:r>
              <a:rPr lang="en-US" sz="2800" dirty="0"/>
              <a:t>GRID-</a:t>
            </a:r>
            <a:r>
              <a:rPr lang="en-US" sz="2800" dirty="0" err="1"/>
              <a:t>Arendal</a:t>
            </a:r>
            <a:r>
              <a:rPr lang="en-US" sz="2800" dirty="0"/>
              <a:t>, </a:t>
            </a:r>
            <a:r>
              <a:rPr lang="ro-RO" sz="2800" dirty="0"/>
              <a:t>disponibilă la</a:t>
            </a:r>
            <a:r>
              <a:rPr lang="en-US" sz="2800" dirty="0"/>
              <a:t>: </a:t>
            </a:r>
            <a:r>
              <a:rPr lang="it-IT" sz="2800" dirty="0">
                <a:hlinkClick r:id="rId2"/>
              </a:rPr>
              <a:t>https://www.grida.no/resources/6933</a:t>
            </a:r>
            <a:endParaRPr lang="it-IT" sz="2800" dirty="0"/>
          </a:p>
          <a:p>
            <a:r>
              <a:rPr lang="ro-RO" sz="2800" dirty="0"/>
              <a:t>Imaginile sunt licențiate sub </a:t>
            </a:r>
            <a:r>
              <a:rPr lang="it-IT" sz="2800" dirty="0"/>
              <a:t>CC BY-NC-SA 2.0.</a:t>
            </a:r>
          </a:p>
        </p:txBody>
      </p:sp>
    </p:spTree>
    <p:extLst>
      <p:ext uri="{BB962C8B-B14F-4D97-AF65-F5344CB8AC3E}">
        <p14:creationId xmlns:p14="http://schemas.microsoft.com/office/powerpoint/2010/main" val="1747519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88711-CB7E-4586-BADD-6A16DACAECE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E2987DF-5F69-4859-95EB-D51A6E26EF67}"/>
              </a:ext>
            </a:extLst>
          </p:cNvPr>
          <p:cNvSpPr>
            <a:spLocks noGrp="1"/>
          </p:cNvSpPr>
          <p:nvPr>
            <p:ph idx="1"/>
          </p:nvPr>
        </p:nvSpPr>
        <p:spPr/>
        <p:txBody>
          <a:bodyPr>
            <a:normAutofit fontScale="62500" lnSpcReduction="20000"/>
          </a:bodyPr>
          <a:lstStyle/>
          <a:p>
            <a:pPr algn="ctr">
              <a:lnSpc>
                <a:spcPct val="120000"/>
              </a:lnSpc>
              <a:spcBef>
                <a:spcPts val="600"/>
              </a:spcBef>
            </a:pPr>
            <a:r>
              <a:rPr lang="ro-RO" dirty="0"/>
              <a:t>Programul Operațional Comun</a:t>
            </a:r>
            <a:r>
              <a:rPr lang="en-GB" dirty="0"/>
              <a:t> B</a:t>
            </a:r>
            <a:r>
              <a:rPr lang="ro-RO" dirty="0"/>
              <a:t>azinul Mării Negre</a:t>
            </a:r>
            <a:r>
              <a:rPr lang="en-GB" dirty="0"/>
              <a:t> 2014–2020</a:t>
            </a:r>
          </a:p>
          <a:p>
            <a:pPr algn="ctr">
              <a:lnSpc>
                <a:spcPct val="120000"/>
              </a:lnSpc>
              <a:spcBef>
                <a:spcPts val="600"/>
              </a:spcBef>
            </a:pPr>
            <a:r>
              <a:rPr lang="ro-RO" dirty="0"/>
              <a:t>Această publicație</a:t>
            </a:r>
            <a:r>
              <a:rPr lang="en-GB" dirty="0"/>
              <a:t> </a:t>
            </a:r>
            <a:r>
              <a:rPr lang="ro-RO" dirty="0"/>
              <a:t>este editată de</a:t>
            </a:r>
            <a:r>
              <a:rPr lang="en-GB" dirty="0"/>
              <a:t> Black Sea NGO Network</a:t>
            </a:r>
          </a:p>
          <a:p>
            <a:pPr algn="ctr">
              <a:lnSpc>
                <a:spcPct val="120000"/>
              </a:lnSpc>
              <a:spcBef>
                <a:spcPts val="600"/>
              </a:spcBef>
            </a:pPr>
            <a:r>
              <a:rPr lang="en-GB" dirty="0"/>
              <a:t>Varna, No</a:t>
            </a:r>
            <a:r>
              <a:rPr lang="ro-RO" dirty="0"/>
              <a:t>iembrie</a:t>
            </a:r>
            <a:r>
              <a:rPr lang="en-GB" dirty="0"/>
              <a:t> 2020</a:t>
            </a:r>
          </a:p>
          <a:p>
            <a:pPr algn="ctr">
              <a:lnSpc>
                <a:spcPct val="120000"/>
              </a:lnSpc>
              <a:spcBef>
                <a:spcPts val="600"/>
              </a:spcBef>
            </a:pPr>
            <a:r>
              <a:rPr lang="ro-RO" dirty="0"/>
              <a:t>Programul Operațional Comun </a:t>
            </a:r>
            <a:r>
              <a:rPr lang="en-GB" dirty="0"/>
              <a:t>B</a:t>
            </a:r>
            <a:r>
              <a:rPr lang="ro-RO" dirty="0"/>
              <a:t>azinul Mării Negre</a:t>
            </a:r>
            <a:r>
              <a:rPr lang="en-GB" dirty="0"/>
              <a:t> 2014–2020 </a:t>
            </a:r>
            <a:r>
              <a:rPr lang="ro-RO" dirty="0"/>
              <a:t>este</a:t>
            </a:r>
            <a:r>
              <a:rPr lang="en-GB" dirty="0"/>
              <a:t> co-</a:t>
            </a:r>
            <a:r>
              <a:rPr lang="en-GB" dirty="0" err="1"/>
              <a:t>finan</a:t>
            </a:r>
            <a:r>
              <a:rPr lang="ro-RO" dirty="0"/>
              <a:t>țat</a:t>
            </a:r>
            <a:r>
              <a:rPr lang="en-GB" dirty="0"/>
              <a:t> </a:t>
            </a:r>
            <a:r>
              <a:rPr lang="ro-RO" dirty="0"/>
              <a:t>de</a:t>
            </a:r>
            <a:r>
              <a:rPr lang="en-GB" dirty="0"/>
              <a:t> </a:t>
            </a:r>
            <a:r>
              <a:rPr lang="ro-RO" dirty="0"/>
              <a:t>Uniunea Europeană</a:t>
            </a:r>
            <a:r>
              <a:rPr lang="en-GB" dirty="0"/>
              <a:t> </a:t>
            </a:r>
            <a:r>
              <a:rPr lang="ro-RO" dirty="0"/>
              <a:t>prin</a:t>
            </a:r>
            <a:r>
              <a:rPr lang="en-GB" dirty="0"/>
              <a:t> </a:t>
            </a:r>
            <a:r>
              <a:rPr lang="ro-RO" dirty="0"/>
              <a:t>ENI (European Neighbourhood Instrument) și de către</a:t>
            </a:r>
            <a:r>
              <a:rPr lang="en-GB" dirty="0"/>
              <a:t> </a:t>
            </a:r>
            <a:r>
              <a:rPr lang="ro-RO" dirty="0"/>
              <a:t>țările participante</a:t>
            </a:r>
            <a:r>
              <a:rPr lang="en-GB" dirty="0"/>
              <a:t>: Armenia, Bulgaria, Georgia, </a:t>
            </a:r>
            <a:r>
              <a:rPr lang="en-GB" dirty="0" err="1"/>
              <a:t>Gre</a:t>
            </a:r>
            <a:r>
              <a:rPr lang="ro-RO" dirty="0"/>
              <a:t>cia</a:t>
            </a:r>
            <a:r>
              <a:rPr lang="en-GB" dirty="0"/>
              <a:t>, Republic</a:t>
            </a:r>
            <a:r>
              <a:rPr lang="ro-RO" dirty="0"/>
              <a:t>a</a:t>
            </a:r>
            <a:r>
              <a:rPr lang="en-GB" dirty="0"/>
              <a:t> Moldova, Rom</a:t>
            </a:r>
            <a:r>
              <a:rPr lang="ro-RO" dirty="0"/>
              <a:t>ân</a:t>
            </a:r>
            <a:r>
              <a:rPr lang="en-GB" dirty="0" err="1"/>
              <a:t>ia</a:t>
            </a:r>
            <a:r>
              <a:rPr lang="en-GB" dirty="0"/>
              <a:t>, Tur</a:t>
            </a:r>
            <a:r>
              <a:rPr lang="ro-RO" dirty="0"/>
              <a:t>cia</a:t>
            </a:r>
            <a:r>
              <a:rPr lang="en-GB" dirty="0"/>
              <a:t> </a:t>
            </a:r>
            <a:r>
              <a:rPr lang="ro-RO" dirty="0"/>
              <a:t>și</a:t>
            </a:r>
            <a:r>
              <a:rPr lang="en-GB" dirty="0"/>
              <a:t> U</a:t>
            </a:r>
            <a:r>
              <a:rPr lang="ro-RO" dirty="0"/>
              <a:t>craina.</a:t>
            </a:r>
            <a:endParaRPr lang="en-GB" dirty="0"/>
          </a:p>
          <a:p>
            <a:pPr algn="ctr">
              <a:lnSpc>
                <a:spcPct val="120000"/>
              </a:lnSpc>
              <a:spcBef>
                <a:spcPts val="600"/>
              </a:spcBef>
            </a:pPr>
            <a:r>
              <a:rPr lang="ro-RO" dirty="0"/>
              <a:t>Această publicație a fost produsă</a:t>
            </a:r>
            <a:r>
              <a:rPr lang="en-GB" dirty="0"/>
              <a:t> </a:t>
            </a:r>
            <a:r>
              <a:rPr lang="ro-RO" dirty="0"/>
              <a:t>cu ajutorul financiar al Uniunii Europene</a:t>
            </a:r>
            <a:r>
              <a:rPr lang="en-GB" dirty="0"/>
              <a:t>. </a:t>
            </a:r>
            <a:r>
              <a:rPr lang="ro-RO" dirty="0"/>
              <a:t>Conținutul acestei publicații</a:t>
            </a:r>
            <a:r>
              <a:rPr lang="en-GB" dirty="0"/>
              <a:t> </a:t>
            </a:r>
            <a:r>
              <a:rPr lang="ro-RO" dirty="0"/>
              <a:t>este responsabilitatea </a:t>
            </a:r>
            <a:r>
              <a:rPr lang="en-GB" dirty="0"/>
              <a:t>Black Sea NGO Network </a:t>
            </a:r>
            <a:r>
              <a:rPr lang="ro-RO" dirty="0"/>
              <a:t>și nu reprezintă în mos necesar poziţia Uniunii Europene.</a:t>
            </a:r>
            <a:endParaRPr lang="en-GB"/>
          </a:p>
          <a:p>
            <a:endParaRPr lang="en-GB" dirty="0"/>
          </a:p>
        </p:txBody>
      </p:sp>
    </p:spTree>
    <p:extLst>
      <p:ext uri="{BB962C8B-B14F-4D97-AF65-F5344CB8AC3E}">
        <p14:creationId xmlns:p14="http://schemas.microsoft.com/office/powerpoint/2010/main" val="3286897587"/>
      </p:ext>
    </p:extLst>
  </p:cSld>
  <p:clrMapOvr>
    <a:masterClrMapping/>
  </p:clrMapOvr>
</p:sld>
</file>

<file path=ppt/theme/theme1.xml><?xml version="1.0" encoding="utf-8"?>
<a:theme xmlns:a="http://schemas.openxmlformats.org/drawingml/2006/main" name="InterTrails_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Marliter Presentaion template</Template>
  <TotalTime>2361</TotalTime>
  <Words>707</Words>
  <Application>Microsoft Office PowerPoint</Application>
  <PresentationFormat>On-screen Show (4:3)</PresentationFormat>
  <Paragraphs>63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Roboto</vt:lpstr>
      <vt:lpstr>Trebuchet MS</vt:lpstr>
      <vt:lpstr>InterTrails_template</vt:lpstr>
      <vt:lpstr>Microplastice</vt:lpstr>
      <vt:lpstr>Ce sunt microplasticele?</vt:lpstr>
      <vt:lpstr>PowerPoint Presentation</vt:lpstr>
      <vt:lpstr>Cum sunt generate microplasticele</vt:lpstr>
      <vt:lpstr>PowerPoint Presentation</vt:lpstr>
      <vt:lpstr>Cum se infiltreză plasticul în lanțul alimentar</vt:lpstr>
      <vt:lpstr>PowerPoint Presentation</vt:lpstr>
      <vt:lpstr>Bioacumularea de plastic în lanțul alimentar</vt:lpstr>
      <vt:lpstr>PowerPoint Presentation</vt:lpstr>
      <vt:lpstr>Cum microplasticele pot ajunge pe farfuria consumatorilor</vt:lpstr>
      <vt:lpstr>PowerPoint Presentation</vt:lpstr>
      <vt:lpstr>Rezumat</vt:lpstr>
      <vt:lpstr>Merite/Surse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Citizen science</dc:title>
  <dc:creator>Aleksandar Shivarov</dc:creator>
  <cp:lastModifiedBy>ONG MareNostrum</cp:lastModifiedBy>
  <cp:revision>115</cp:revision>
  <dcterms:created xsi:type="dcterms:W3CDTF">2020-12-16T22:25:49Z</dcterms:created>
  <dcterms:modified xsi:type="dcterms:W3CDTF">2021-03-24T14:30:40Z</dcterms:modified>
</cp:coreProperties>
</file>